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344" r:id="rId2"/>
    <p:sldId id="1009" r:id="rId3"/>
    <p:sldId id="359" r:id="rId4"/>
    <p:sldId id="948" r:id="rId5"/>
    <p:sldId id="277" r:id="rId6"/>
    <p:sldId id="1008" r:id="rId7"/>
    <p:sldId id="347" r:id="rId8"/>
    <p:sldId id="1010" r:id="rId9"/>
    <p:sldId id="820" r:id="rId10"/>
    <p:sldId id="1051" r:id="rId11"/>
    <p:sldId id="936" r:id="rId12"/>
    <p:sldId id="296" r:id="rId13"/>
    <p:sldId id="797" r:id="rId14"/>
    <p:sldId id="799" r:id="rId15"/>
    <p:sldId id="1052" r:id="rId16"/>
    <p:sldId id="1059" r:id="rId17"/>
    <p:sldId id="997" r:id="rId18"/>
    <p:sldId id="999" r:id="rId19"/>
    <p:sldId id="1053" r:id="rId20"/>
    <p:sldId id="1054" r:id="rId21"/>
    <p:sldId id="1058" r:id="rId22"/>
    <p:sldId id="1035" r:id="rId23"/>
    <p:sldId id="1057" r:id="rId24"/>
    <p:sldId id="364" r:id="rId25"/>
    <p:sldId id="980" r:id="rId26"/>
    <p:sldId id="808" r:id="rId27"/>
    <p:sldId id="1121" r:id="rId28"/>
    <p:sldId id="776" r:id="rId29"/>
    <p:sldId id="986" r:id="rId30"/>
    <p:sldId id="987" r:id="rId31"/>
    <p:sldId id="988" r:id="rId32"/>
    <p:sldId id="777" r:id="rId33"/>
    <p:sldId id="778" r:id="rId34"/>
    <p:sldId id="1002" r:id="rId35"/>
    <p:sldId id="1060" r:id="rId36"/>
    <p:sldId id="1062" r:id="rId37"/>
    <p:sldId id="1061" r:id="rId38"/>
    <p:sldId id="780" r:id="rId39"/>
    <p:sldId id="989" r:id="rId40"/>
    <p:sldId id="1120" r:id="rId41"/>
    <p:sldId id="1119" r:id="rId42"/>
    <p:sldId id="1065" r:id="rId43"/>
    <p:sldId id="1118" r:id="rId44"/>
    <p:sldId id="1005" r:id="rId45"/>
    <p:sldId id="1011" r:id="rId46"/>
    <p:sldId id="105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03" autoAdjust="0"/>
  </p:normalViewPr>
  <p:slideViewPr>
    <p:cSldViewPr snapToGrid="0">
      <p:cViewPr varScale="1">
        <p:scale>
          <a:sx n="81" d="100"/>
          <a:sy n="81" d="100"/>
        </p:scale>
        <p:origin x="12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E8279-0F3F-461F-BBB1-EAA84A8B59F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08A42-C1D6-45F4-B4C4-B81C39D9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1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08A42-C1D6-45F4-B4C4-B81C39D9D8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3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 gridworld.py -k 40 -w 200 -s 2.0 -a q –v [-p]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08A42-C1D6-45F4-B4C4-B81C39D9D8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8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just shows V and Q values, snapshots on next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26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1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1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79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22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70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 gridworld.py -k 40 -w 200 -s 2.0 -a q –v [-p]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08A42-C1D6-45F4-B4C4-B81C39D9D8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5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1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3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2431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53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3639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6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68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3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1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9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8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4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amescrafters.berkeley.edu/~cs188/sp20/" TargetMode="External"/><Relationship Id="rId2" Type="http://schemas.openxmlformats.org/officeDocument/2006/relationships/hyperlink" Target="http://ai.berkeley.edu/hom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hemlbook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5.png"/><Relationship Id="rId1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1.png"/><Relationship Id="rId7" Type="http://schemas.openxmlformats.org/officeDocument/2006/relationships/image" Target="../media/image33.png"/><Relationship Id="rId12" Type="http://schemas.openxmlformats.org/officeDocument/2006/relationships/image" Target="../media/image54.png"/><Relationship Id="rId17" Type="http://schemas.openxmlformats.org/officeDocument/2006/relationships/image" Target="../media/image57.png"/><Relationship Id="rId2" Type="http://schemas.openxmlformats.org/officeDocument/2006/relationships/tags" Target="../tags/tag2.xml"/><Relationship Id="rId16" Type="http://schemas.openxmlformats.org/officeDocument/2006/relationships/image" Target="../media/image560.png"/><Relationship Id="rId20" Type="http://schemas.openxmlformats.org/officeDocument/2006/relationships/image" Target="../media/image60.png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19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35.png"/><Relationship Id="rId14" Type="http://schemas.openxmlformats.org/officeDocument/2006/relationships/image" Target="../media/image5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Markov_decision_process&amp;oldid=85593498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61736"/>
            <a:ext cx="5974040" cy="367347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84293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06/10/2020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201" y="269298"/>
            <a:ext cx="7455598" cy="8349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Example: gridworld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9B0D8-5AC7-4760-B65A-F8D08E6D1326}"/>
              </a:ext>
            </a:extLst>
          </p:cNvPr>
          <p:cNvSpPr txBox="1"/>
          <p:nvPr/>
        </p:nvSpPr>
        <p:spPr>
          <a:xfrm>
            <a:off x="360342" y="1676232"/>
            <a:ext cx="6461344" cy="464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States: &lt;x, y</a:t>
            </a:r>
            <a:r>
              <a:rPr lang="en-US" sz="2000" dirty="0"/>
              <a:t>&gt; locations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Actions: </a:t>
            </a:r>
            <a:r>
              <a:rPr lang="en-US" sz="2000" dirty="0"/>
              <a:t>move </a:t>
            </a:r>
            <a:r>
              <a:rPr lang="en-US" sz="2000" b="1" dirty="0"/>
              <a:t>north, south, east </a:t>
            </a:r>
            <a:r>
              <a:rPr lang="en-US" sz="2000" dirty="0"/>
              <a:t>or </a:t>
            </a:r>
            <a:r>
              <a:rPr lang="en-US" sz="2000" b="1" dirty="0"/>
              <a:t>west.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Reward model: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	+1 if robot moves to &lt;3, 2&gt;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	-1 if robot moves &lt;3, 1&gt;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otherwise, get “living reward”.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Transition model: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n – probability of unintended (noisy) action.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dirty="0"/>
              <a:t>1-n probability of intended action.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dirty="0"/>
              <a:t>stay put if you move into a wall.</a:t>
            </a:r>
            <a:endParaRPr lang="en-US" sz="2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6C4D9C-AF89-4F01-A5A7-055AD4220C56}"/>
              </a:ext>
            </a:extLst>
          </p:cNvPr>
          <p:cNvGrpSpPr/>
          <p:nvPr/>
        </p:nvGrpSpPr>
        <p:grpSpPr>
          <a:xfrm>
            <a:off x="7140795" y="1353643"/>
            <a:ext cx="4439265" cy="3197001"/>
            <a:chOff x="7102977" y="1493838"/>
            <a:chExt cx="4439265" cy="319700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5D0DC75-2F2F-41FD-B9DF-96A301D6B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02977" y="1493838"/>
              <a:ext cx="4439265" cy="3197001"/>
            </a:xfrm>
            <a:prstGeom prst="rect">
              <a:avLst/>
            </a:prstGeom>
            <a:noFill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D435F4-3044-43FB-9FF3-727B10593E91}"/>
                </a:ext>
              </a:extLst>
            </p:cNvPr>
            <p:cNvGrpSpPr/>
            <p:nvPr/>
          </p:nvGrpSpPr>
          <p:grpSpPr>
            <a:xfrm>
              <a:off x="9067801" y="2895600"/>
              <a:ext cx="1600199" cy="1447800"/>
              <a:chOff x="9067801" y="2895600"/>
              <a:chExt cx="1600199" cy="1447800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791DB222-5650-4BDB-AB52-3AC7EF75D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210800" y="3896549"/>
                <a:ext cx="457200" cy="244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73288166-28AE-4B8E-AC09-A692A6623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067801" y="3886200"/>
                <a:ext cx="509618" cy="2188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83674CAC-522C-4E48-97E0-0B09B1897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677400" y="2895600"/>
                <a:ext cx="433322" cy="781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2" descr="C:\Users\Dan\Dropbox\Office\CS 188\Ketrina Art\MDPs\AgentTopDown.png">
                <a:extLst>
                  <a:ext uri="{FF2B5EF4-FFF2-40B4-BE49-F238E27FC236}">
                    <a16:creationId xmlns:a16="http://schemas.microsoft.com/office/drawing/2014/main" id="{4BADE8BF-099F-49E5-8156-CB8088693A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9471422" y="3581400"/>
                <a:ext cx="815578" cy="76200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21485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399" y="720968"/>
            <a:ext cx="8605494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Tabular Q-Learning</a:t>
            </a:r>
          </a:p>
        </p:txBody>
      </p:sp>
    </p:spTree>
    <p:extLst>
      <p:ext uri="{BB962C8B-B14F-4D97-AF65-F5344CB8AC3E}">
        <p14:creationId xmlns:p14="http://schemas.microsoft.com/office/powerpoint/2010/main" val="209037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92" y="32084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RL is like A game against Nature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75DDA1-3209-4F2F-BA22-799110B233E3}"/>
              </a:ext>
            </a:extLst>
          </p:cNvPr>
          <p:cNvGrpSpPr/>
          <p:nvPr/>
        </p:nvGrpSpPr>
        <p:grpSpPr>
          <a:xfrm>
            <a:off x="1242066" y="4391014"/>
            <a:ext cx="10165740" cy="1938992"/>
            <a:chOff x="1962148" y="4492696"/>
            <a:chExt cx="9183665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53D919-221E-4D00-B650-AD2BE7B29895}"/>
                </a:ext>
              </a:extLst>
            </p:cNvPr>
            <p:cNvSpPr txBox="1"/>
            <p:nvPr/>
          </p:nvSpPr>
          <p:spPr>
            <a:xfrm>
              <a:off x="1962148" y="4492696"/>
              <a:ext cx="91836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Reinforcement learning is like a game-playing algorithm. </a:t>
              </a:r>
            </a:p>
            <a:p>
              <a:pPr marL="514350" indent="-514350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Nodes where you move are called </a:t>
              </a:r>
              <a:r>
                <a:rPr lang="en-US" sz="2400" b="1" dirty="0"/>
                <a:t>states</a:t>
              </a:r>
              <a:r>
                <a:rPr lang="en-US" sz="2400" dirty="0"/>
                <a:t>: S (    )</a:t>
              </a:r>
            </a:p>
            <a:p>
              <a:pPr marL="514350" indent="-514350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Nodes where nature “moves” are called </a:t>
              </a:r>
              <a:r>
                <a:rPr lang="en-US" sz="2400" b="1" dirty="0"/>
                <a:t>Q-states</a:t>
              </a:r>
              <a:r>
                <a:rPr lang="en-US" sz="2400" dirty="0"/>
                <a:t>: &lt;S,A&gt;  (      )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0030050-93F8-43C3-92CF-FFA3B4E14912}"/>
                </a:ext>
              </a:extLst>
            </p:cNvPr>
            <p:cNvSpPr/>
            <p:nvPr/>
          </p:nvSpPr>
          <p:spPr>
            <a:xfrm>
              <a:off x="8464203" y="5344415"/>
              <a:ext cx="255494" cy="242953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864FA90-B039-43CC-A51C-E4B10F1C8B07}"/>
                </a:ext>
              </a:extLst>
            </p:cNvPr>
            <p:cNvSpPr/>
            <p:nvPr/>
          </p:nvSpPr>
          <p:spPr>
            <a:xfrm>
              <a:off x="10362357" y="6086441"/>
              <a:ext cx="228600" cy="244722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283A9E-7656-46EF-BF1D-EA6FEE585D5A}"/>
              </a:ext>
            </a:extLst>
          </p:cNvPr>
          <p:cNvSpPr txBox="1"/>
          <p:nvPr/>
        </p:nvSpPr>
        <p:spPr>
          <a:xfrm>
            <a:off x="8598720" y="6567293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167EB3-CBAB-4595-A0D2-3FA408AB444E}"/>
              </a:ext>
            </a:extLst>
          </p:cNvPr>
          <p:cNvGrpSpPr/>
          <p:nvPr/>
        </p:nvGrpSpPr>
        <p:grpSpPr>
          <a:xfrm>
            <a:off x="2088670" y="856092"/>
            <a:ext cx="8267700" cy="3262684"/>
            <a:chOff x="1962150" y="892647"/>
            <a:chExt cx="8267700" cy="32626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7C984A-D2AD-4CC7-B87E-0EE64804C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150" y="977414"/>
              <a:ext cx="8267700" cy="3177917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F04492A5-5AEA-4E12-941E-52F98BFC1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2053" y="892647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A42C9BB-9112-4120-B2D0-1D052D009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3628" y="2305207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020137C-B3AE-4EE8-BD90-F57E08FDD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0646" y="2300326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C16226-5242-4A90-BF72-4F3DBD132C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0275" y="2305207"/>
              <a:ext cx="280616" cy="241063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60A0715-78D5-4330-8106-F818E919CE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0089" y="2295971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E93E95BD-1FCD-4C00-B307-878B2424B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06221" y="1668552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47001E6D-8647-43DC-9FD7-468F31D3E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4241" y="1668552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FDFBFD8D-FB2F-4C6B-B36F-DD9C4D2651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6676" y="3104806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544D47C-9442-40D2-B627-4CB942D3F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1488" y="3104805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C24AD43-0308-40A3-B17D-84FA6519E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4524" y="3082804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009F89BA-0752-4FFE-8EA5-15F682A24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0864" y="3082803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CFF0D2CF-260D-4DA6-B65A-70C905AD4E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127" y="3096993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E9B41BF0-BC8A-4ACF-8AFF-4C7515A7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2467" y="3096992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440C22DF-8917-4353-9213-70E68C2F0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7730" y="3082804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EADAF97F-B076-480A-9FC5-9626145D18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4070" y="3082803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828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11251" y="1322659"/>
            <a:ext cx="6423024" cy="52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state-value function: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V(s)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= the expected utility of starting in state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and acting optimally afterwards.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action-value function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 w="0">
                  <a:solidFill>
                    <a:schemeClr val="bg1"/>
                  </a:solidFill>
                </a:ln>
                <a:solidFill>
                  <a:srgbClr val="009900"/>
                </a:solidFill>
                <a:effectLst/>
                <a:uLnTx/>
                <a:uFillTx/>
                <a:latin typeface="Calibri" pitchFamily="34" charset="0"/>
              </a:rPr>
              <a:t>Q(s,a)</a:t>
            </a:r>
            <a:r>
              <a:rPr kumimoji="0" lang="en-US" sz="2800" b="0" i="0" u="none" strike="noStrike" kern="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rgbClr val="0099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= the expected utility of starting in state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</a:t>
            </a:r>
            <a:r>
              <a:rPr lang="en-US" sz="2800" kern="0" dirty="0">
                <a:latin typeface="Calibri" pitchFamily="34" charset="0"/>
              </a:rPr>
              <a:t>,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taking action </a:t>
            </a:r>
            <a:r>
              <a:rPr lang="en-US" sz="2800" i="1" kern="0" dirty="0">
                <a:latin typeface="Calibri" pitchFamily="34" charset="0"/>
              </a:rPr>
              <a:t>a,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and acting optimally afterwards.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policy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solidFill>
                    <a:schemeClr val="bg1"/>
                  </a:solidFill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1" i="0" u="none" strike="noStrike" kern="0" cap="none" spc="0" normalizeH="0" baseline="0" noProof="0" dirty="0">
                <a:ln>
                  <a:solidFill>
                    <a:schemeClr val="bg1"/>
                  </a:solidFill>
                </a:ln>
                <a:effectLst/>
                <a:uLnTx/>
                <a:uFillTx/>
                <a:latin typeface="Calibri" pitchFamily="34" charset="0"/>
              </a:rPr>
              <a:t>(s)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= </a:t>
            </a:r>
            <a:r>
              <a:rPr lang="en-US" sz="2800" kern="0" dirty="0">
                <a:latin typeface="Calibri" pitchFamily="34" charset="0"/>
              </a:rPr>
              <a:t>defines the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action to take in every state 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115" y="360098"/>
            <a:ext cx="7023769" cy="797983"/>
          </a:xfrm>
        </p:spPr>
        <p:txBody>
          <a:bodyPr>
            <a:noAutofit/>
          </a:bodyPr>
          <a:lstStyle/>
          <a:p>
            <a:r>
              <a:rPr lang="en-US" sz="4400" dirty="0"/>
              <a:t>Quantities to optimize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14783-883E-4E5F-825B-915A05FAEE9E}"/>
              </a:ext>
            </a:extLst>
          </p:cNvPr>
          <p:cNvGrpSpPr/>
          <p:nvPr/>
        </p:nvGrpSpPr>
        <p:grpSpPr>
          <a:xfrm>
            <a:off x="7693025" y="1498252"/>
            <a:ext cx="3919112" cy="3071813"/>
            <a:chOff x="7388225" y="2076450"/>
            <a:chExt cx="3919112" cy="3071813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8732838" y="2209800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8615363" y="4468813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H="1">
              <a:off x="7504113" y="2498725"/>
              <a:ext cx="1403350" cy="806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H="1">
              <a:off x="8382000" y="2498725"/>
              <a:ext cx="525463" cy="806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8907463" y="2498725"/>
              <a:ext cx="525462" cy="690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8264525" y="3305175"/>
              <a:ext cx="292100" cy="2873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7696200" y="3592513"/>
              <a:ext cx="690563" cy="465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8386763" y="3592513"/>
              <a:ext cx="757237" cy="388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H="1">
              <a:off x="7945438" y="3592513"/>
              <a:ext cx="441325" cy="8636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8386763" y="3592513"/>
              <a:ext cx="423862" cy="8636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8674100" y="2740025"/>
              <a:ext cx="2921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9083675" y="2209800"/>
              <a:ext cx="2921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8991600" y="4456113"/>
              <a:ext cx="3810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s’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8556625" y="3305175"/>
              <a:ext cx="584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7388225" y="4745038"/>
              <a:ext cx="1401763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 flipH="1">
              <a:off x="8264525" y="4745038"/>
              <a:ext cx="525463" cy="403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8789988" y="4745038"/>
              <a:ext cx="52705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9723438" y="4016375"/>
              <a:ext cx="1583899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C00000"/>
                  </a:solidFill>
                </a:rPr>
                <a:t>(s,a,s’) is a 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i="1" dirty="0">
                  <a:solidFill>
                    <a:srgbClr val="C00000"/>
                  </a:solidFill>
                </a:rPr>
                <a:t>transition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7924800" y="4008438"/>
              <a:ext cx="819150" cy="277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s,a,s’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9723438" y="2076450"/>
              <a:ext cx="1052512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00FF"/>
                  </a:solidFill>
                </a:rPr>
                <a:t>s is a </a:t>
              </a:r>
              <a:r>
                <a:rPr lang="en-US" sz="2000" i="1" dirty="0">
                  <a:solidFill>
                    <a:srgbClr val="0000FF"/>
                  </a:solidFill>
                </a:rPr>
                <a:t>state</a:t>
              </a:r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auto">
            <a:xfrm>
              <a:off x="9723438" y="3048000"/>
              <a:ext cx="129540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8000"/>
                  </a:solidFill>
                </a:rPr>
                <a:t>(s, a) is a </a:t>
              </a:r>
              <a:r>
                <a:rPr lang="en-US" sz="2000" i="1" dirty="0">
                  <a:solidFill>
                    <a:srgbClr val="008000"/>
                  </a:solidFill>
                </a:rPr>
                <a:t>q-state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22AF4CC-1705-4601-A2BC-22CA8F494E2D}"/>
              </a:ext>
            </a:extLst>
          </p:cNvPr>
          <p:cNvSpPr txBox="1"/>
          <p:nvPr/>
        </p:nvSpPr>
        <p:spPr>
          <a:xfrm>
            <a:off x="8564563" y="6572422"/>
            <a:ext cx="3742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</p:spTree>
    <p:extLst>
      <p:ext uri="{BB962C8B-B14F-4D97-AF65-F5344CB8AC3E}">
        <p14:creationId xmlns:p14="http://schemas.microsoft.com/office/powerpoint/2010/main" val="2578099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6562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59511" y="1397793"/>
                <a:ext cx="10872973" cy="40624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3000"/>
                  </a:spcAft>
                </a:pPr>
                <a:r>
                  <a:rPr lang="en-US" sz="32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 Bellman Optimality Equations define a relationship that, when satisfied, guarantees that the </a:t>
                </a:r>
                <a:r>
                  <a:rPr lang="en-US" sz="3200" b="1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state-value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𝑽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𝒔</m:t>
                    </m:r>
                    <m:r>
                      <a:rPr lang="en-US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00FF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and the </a:t>
                </a:r>
                <a:r>
                  <a:rPr lang="en-US" sz="3200" b="1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state-action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n w="0" cmpd="sng">
                              <a:solidFill>
                                <a:schemeClr val="accent3"/>
                              </a:solidFill>
                            </a:ln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3200" b="1" i="1">
                            <a:ln w="0" cmpd="sng">
                              <a:solidFill>
                                <a:schemeClr val="accent3"/>
                              </a:solidFill>
                            </a:ln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𝑸</m:t>
                        </m:r>
                      </m:e>
                      <m:sup>
                        <m:r>
                          <a:rPr lang="en-US" sz="3200" b="1" i="1">
                            <a:ln w="0" cmpd="sng">
                              <a:solidFill>
                                <a:schemeClr val="accent3"/>
                              </a:solidFill>
                            </a:ln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3200" b="1" i="1">
                            <a:ln w="0" cmpd="sng">
                              <a:solidFill>
                                <a:schemeClr val="accent3"/>
                              </a:solidFill>
                            </a:ln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3200" b="1" i="1">
                            <a:ln w="0" cmpd="sng">
                              <a:solidFill>
                                <a:schemeClr val="accent3"/>
                              </a:solidFill>
                            </a:ln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𝒔</m:t>
                        </m:r>
                        <m:r>
                          <a:rPr lang="en-US" sz="3200" b="1" i="1">
                            <a:ln w="0" cmpd="sng">
                              <a:solidFill>
                                <a:schemeClr val="accent3"/>
                              </a:solidFill>
                            </a:ln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r>
                          <a:rPr lang="en-US" sz="3200" b="1" i="1">
                            <a:ln w="0" cmpd="sng">
                              <a:solidFill>
                                <a:schemeClr val="accent3"/>
                              </a:solidFill>
                            </a:ln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are optimal for every state and action.</a:t>
                </a:r>
              </a:p>
              <a:p>
                <a:pPr>
                  <a:spcBef>
                    <a:spcPts val="0"/>
                  </a:spcBef>
                  <a:spcAft>
                    <a:spcPts val="3000"/>
                  </a:spcAft>
                </a:pPr>
                <a:r>
                  <a:rPr lang="en-US" sz="32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This in turn guarantees that the policy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𝜋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is optimal, which is designated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𝜋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.</a:t>
                </a:r>
                <a:r>
                  <a:rPr lang="en-US" sz="3200" dirty="0">
                    <a:solidFill>
                      <a:srgbClr val="CC0000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	</a:t>
                </a:r>
                <a:endParaRPr lang="en-US" sz="3200" dirty="0">
                  <a:latin typeface="Calibri"/>
                  <a:ea typeface="ＭＳ Ｐゴシック" pitchFamily="34" charset="-128"/>
                  <a:cs typeface="Calibri"/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6656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11" y="1397793"/>
                <a:ext cx="10872973" cy="4062414"/>
              </a:xfrm>
              <a:blipFill>
                <a:blip r:embed="rId3"/>
                <a:stretch>
                  <a:fillRect l="-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C77E845-648C-49D3-92A7-972F9BEF83B9}"/>
              </a:ext>
            </a:extLst>
          </p:cNvPr>
          <p:cNvSpPr txBox="1"/>
          <p:nvPr/>
        </p:nvSpPr>
        <p:spPr>
          <a:xfrm>
            <a:off x="8479347" y="6347449"/>
            <a:ext cx="3742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59E5F5C-7D3C-4BE9-B927-40872F2E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395" y="487348"/>
            <a:ext cx="8535207" cy="5898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Bellman Optimality Equations</a:t>
            </a:r>
          </a:p>
        </p:txBody>
      </p:sp>
    </p:spTree>
    <p:extLst>
      <p:ext uri="{BB962C8B-B14F-4D97-AF65-F5344CB8AC3E}">
        <p14:creationId xmlns:p14="http://schemas.microsoft.com/office/powerpoint/2010/main" val="157683977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B7ED7AD0-0D36-4E44-B1C4-8FC5B1245889}"/>
              </a:ext>
            </a:extLst>
          </p:cNvPr>
          <p:cNvGrpSpPr/>
          <p:nvPr/>
        </p:nvGrpSpPr>
        <p:grpSpPr>
          <a:xfrm>
            <a:off x="1285414" y="1926818"/>
            <a:ext cx="6618800" cy="988284"/>
            <a:chOff x="1219527" y="2982473"/>
            <a:chExt cx="6618800" cy="98828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B306DB1-B46E-401F-876B-FC89667FBC18}"/>
                </a:ext>
              </a:extLst>
            </p:cNvPr>
            <p:cNvSpPr/>
            <p:nvPr/>
          </p:nvSpPr>
          <p:spPr>
            <a:xfrm>
              <a:off x="6754013" y="3238089"/>
              <a:ext cx="800100" cy="40360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B0F0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B688CC4-FBF2-4CAD-8443-24A65CA2FCDE}"/>
                </a:ext>
              </a:extLst>
            </p:cNvPr>
            <p:cNvSpPr/>
            <p:nvPr/>
          </p:nvSpPr>
          <p:spPr>
            <a:xfrm>
              <a:off x="1321986" y="3231166"/>
              <a:ext cx="812303" cy="41052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B0F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8E6B76D-E51E-4E1D-8EB0-112FA86CFAE2}"/>
                </a:ext>
              </a:extLst>
            </p:cNvPr>
            <p:cNvSpPr/>
            <p:nvPr/>
          </p:nvSpPr>
          <p:spPr>
            <a:xfrm>
              <a:off x="2505553" y="3231166"/>
              <a:ext cx="568918" cy="52062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27FF348-FA77-4903-BBA2-A3D91A7FD7F7}"/>
                    </a:ext>
                  </a:extLst>
                </p:cNvPr>
                <p:cNvSpPr txBox="1"/>
                <p:nvPr/>
              </p:nvSpPr>
              <p:spPr>
                <a:xfrm>
                  <a:off x="1219527" y="2982473"/>
                  <a:ext cx="6618800" cy="9882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/>
                              <m:e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d>
                                      <m:d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𝜸</m:t>
                                    </m:r>
                                    <m:sSup>
                                      <m:sSup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p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27FF348-FA77-4903-BBA2-A3D91A7FD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527" y="2982473"/>
                  <a:ext cx="6618800" cy="9882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64B74C-8D90-4662-8B9C-081D49920970}"/>
              </a:ext>
            </a:extLst>
          </p:cNvPr>
          <p:cNvGrpSpPr/>
          <p:nvPr/>
        </p:nvGrpSpPr>
        <p:grpSpPr>
          <a:xfrm>
            <a:off x="8645410" y="1361910"/>
            <a:ext cx="3048000" cy="2754586"/>
            <a:chOff x="8658007" y="1559587"/>
            <a:chExt cx="3048000" cy="2754586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10125076" y="1750087"/>
              <a:ext cx="339397" cy="271517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8940473" y="2032552"/>
              <a:ext cx="2765534" cy="790465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9674007" y="2823018"/>
              <a:ext cx="282466" cy="282465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8658007" y="3105483"/>
              <a:ext cx="2314466" cy="845207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10127266" y="2170501"/>
              <a:ext cx="282466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10444766" y="1559587"/>
              <a:ext cx="282466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10024352" y="2696018"/>
              <a:ext cx="613103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9115645" y="3442690"/>
              <a:ext cx="1103586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10013404" y="3963828"/>
              <a:ext cx="337207" cy="269328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10182007" y="3852156"/>
              <a:ext cx="724776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2456A-7438-4D62-9709-0F6CE4A288C1}"/>
              </a:ext>
            </a:extLst>
          </p:cNvPr>
          <p:cNvSpPr txBox="1"/>
          <p:nvPr/>
        </p:nvSpPr>
        <p:spPr>
          <a:xfrm>
            <a:off x="783771" y="3604286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Action-Value Equation: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03F5D5-BCE0-42D6-8013-C819B65AD1EA}"/>
              </a:ext>
            </a:extLst>
          </p:cNvPr>
          <p:cNvSpPr txBox="1"/>
          <p:nvPr/>
        </p:nvSpPr>
        <p:spPr>
          <a:xfrm>
            <a:off x="783770" y="1361910"/>
            <a:ext cx="287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State-Value Equation: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183D7-6A4D-447C-A9BE-19793A917B0F}"/>
              </a:ext>
            </a:extLst>
          </p:cNvPr>
          <p:cNvSpPr txBox="1"/>
          <p:nvPr/>
        </p:nvSpPr>
        <p:spPr>
          <a:xfrm>
            <a:off x="852194" y="5650878"/>
            <a:ext cx="6836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Simplifying Assumption: rewards are fixed for (s, a, s</a:t>
            </a:r>
            <a:r>
              <a:rPr lang="en-US" sz="1600" baseline="30000" dirty="0"/>
              <a:t>’</a:t>
            </a:r>
            <a:r>
              <a:rPr lang="en-US" sz="1600" dirty="0"/>
              <a:t>)</a:t>
            </a:r>
            <a:endParaRPr lang="en-US" sz="1600" baseline="30000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65BA61BB-74F1-4DBE-AECB-294BDB49C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93" y="407959"/>
            <a:ext cx="9907613" cy="5898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Bellman Optimality Equations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2B2E2C7-3E47-4764-A1CD-274513AE3A02}"/>
              </a:ext>
            </a:extLst>
          </p:cNvPr>
          <p:cNvGrpSpPr/>
          <p:nvPr/>
        </p:nvGrpSpPr>
        <p:grpSpPr>
          <a:xfrm>
            <a:off x="1084371" y="4103030"/>
            <a:ext cx="7458580" cy="988284"/>
            <a:chOff x="1154839" y="4754660"/>
            <a:chExt cx="7458580" cy="98828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D635F1F-5D8B-4C40-BCC8-16C9DCB8F8F6}"/>
                </a:ext>
              </a:extLst>
            </p:cNvPr>
            <p:cNvSpPr/>
            <p:nvPr/>
          </p:nvSpPr>
          <p:spPr>
            <a:xfrm>
              <a:off x="6509368" y="4969121"/>
              <a:ext cx="1828800" cy="5572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DEBDD-8B26-474E-8460-20083B29C91C}"/>
                </a:ext>
              </a:extLst>
            </p:cNvPr>
            <p:cNvSpPr/>
            <p:nvPr/>
          </p:nvSpPr>
          <p:spPr>
            <a:xfrm>
              <a:off x="1297908" y="5033129"/>
              <a:ext cx="1077610" cy="36051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5D38BBD-F914-4B3C-91E5-810CFD856988}"/>
                    </a:ext>
                  </a:extLst>
                </p:cNvPr>
                <p:cNvSpPr txBox="1"/>
                <p:nvPr/>
              </p:nvSpPr>
              <p:spPr>
                <a:xfrm>
                  <a:off x="1154839" y="4754660"/>
                  <a:ext cx="7458580" cy="9882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p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func>
                                  <m:funcPr>
                                    <m:ctrlP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sSup>
                                          <m:sSupPr>
                                            <m:ctrlP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′,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5D38BBD-F914-4B3C-91E5-810CFD856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839" y="4754660"/>
                  <a:ext cx="7458580" cy="9882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8395626-BE25-425A-8E11-0795E00D7EA3}"/>
              </a:ext>
            </a:extLst>
          </p:cNvPr>
          <p:cNvSpPr txBox="1"/>
          <p:nvPr/>
        </p:nvSpPr>
        <p:spPr>
          <a:xfrm>
            <a:off x="8459639" y="6326930"/>
            <a:ext cx="3742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</p:spTree>
    <p:extLst>
      <p:ext uri="{BB962C8B-B14F-4D97-AF65-F5344CB8AC3E}">
        <p14:creationId xmlns:p14="http://schemas.microsoft.com/office/powerpoint/2010/main" val="3280742808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2D9A969C-63AA-4779-9943-28F99C8EA4F8}"/>
              </a:ext>
            </a:extLst>
          </p:cNvPr>
          <p:cNvSpPr/>
          <p:nvPr/>
        </p:nvSpPr>
        <p:spPr>
          <a:xfrm>
            <a:off x="3139582" y="2866787"/>
            <a:ext cx="1077610" cy="3605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7ED7AD0-0D36-4E44-B1C4-8FC5B1245889}"/>
              </a:ext>
            </a:extLst>
          </p:cNvPr>
          <p:cNvGrpSpPr/>
          <p:nvPr/>
        </p:nvGrpSpPr>
        <p:grpSpPr>
          <a:xfrm>
            <a:off x="1285415" y="1621428"/>
            <a:ext cx="6618800" cy="988284"/>
            <a:chOff x="1219527" y="2982473"/>
            <a:chExt cx="6618800" cy="98828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B306DB1-B46E-401F-876B-FC89667FBC18}"/>
                </a:ext>
              </a:extLst>
            </p:cNvPr>
            <p:cNvSpPr/>
            <p:nvPr/>
          </p:nvSpPr>
          <p:spPr>
            <a:xfrm>
              <a:off x="6754013" y="3238089"/>
              <a:ext cx="800100" cy="40360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B0F0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B688CC4-FBF2-4CAD-8443-24A65CA2FCDE}"/>
                </a:ext>
              </a:extLst>
            </p:cNvPr>
            <p:cNvSpPr/>
            <p:nvPr/>
          </p:nvSpPr>
          <p:spPr>
            <a:xfrm>
              <a:off x="1321986" y="3231166"/>
              <a:ext cx="812303" cy="41052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B0F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8E6B76D-E51E-4E1D-8EB0-112FA86CFAE2}"/>
                </a:ext>
              </a:extLst>
            </p:cNvPr>
            <p:cNvSpPr/>
            <p:nvPr/>
          </p:nvSpPr>
          <p:spPr>
            <a:xfrm>
              <a:off x="2505553" y="3231166"/>
              <a:ext cx="568918" cy="52062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27FF348-FA77-4903-BBA2-A3D91A7FD7F7}"/>
                    </a:ext>
                  </a:extLst>
                </p:cNvPr>
                <p:cNvSpPr txBox="1"/>
                <p:nvPr/>
              </p:nvSpPr>
              <p:spPr>
                <a:xfrm>
                  <a:off x="1219527" y="2982473"/>
                  <a:ext cx="6618800" cy="9882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/>
                              <m:e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d>
                                      <m:d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𝜸</m:t>
                                    </m:r>
                                    <m:sSup>
                                      <m:sSup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p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27FF348-FA77-4903-BBA2-A3D91A7FD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527" y="2982473"/>
                  <a:ext cx="6618800" cy="9882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64B74C-8D90-4662-8B9C-081D49920970}"/>
              </a:ext>
            </a:extLst>
          </p:cNvPr>
          <p:cNvGrpSpPr/>
          <p:nvPr/>
        </p:nvGrpSpPr>
        <p:grpSpPr>
          <a:xfrm>
            <a:off x="8645410" y="1361910"/>
            <a:ext cx="3048000" cy="2911577"/>
            <a:chOff x="8658007" y="1559587"/>
            <a:chExt cx="3048000" cy="2911577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10125076" y="1750087"/>
              <a:ext cx="339397" cy="271517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8940473" y="2032552"/>
              <a:ext cx="2765534" cy="790465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9674007" y="2823018"/>
              <a:ext cx="282466" cy="282465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8658007" y="3105483"/>
              <a:ext cx="2314466" cy="845207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10127266" y="2170501"/>
              <a:ext cx="282466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10444765" y="1559587"/>
              <a:ext cx="87314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2400" baseline="30000" dirty="0">
                  <a:solidFill>
                    <a:srgbClr val="0000FF"/>
                  </a:solidFill>
                  <a:latin typeface="Calibri"/>
                  <a:cs typeface="Calibri"/>
                </a:rPr>
                <a:t>*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10024353" y="2696018"/>
              <a:ext cx="11806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9900"/>
                  </a:solidFill>
                  <a:latin typeface="Calibri"/>
                  <a:cs typeface="Calibri"/>
                </a:rPr>
                <a:t>Q</a:t>
              </a:r>
              <a:r>
                <a:rPr lang="en-US" sz="2400" baseline="30000" dirty="0">
                  <a:solidFill>
                    <a:srgbClr val="009900"/>
                  </a:solidFill>
                  <a:latin typeface="Calibri"/>
                  <a:cs typeface="Calibri"/>
                </a:rPr>
                <a:t>*</a:t>
              </a:r>
              <a:r>
                <a:rPr lang="en-US" sz="2400" dirty="0">
                  <a:solidFill>
                    <a:srgbClr val="009900"/>
                  </a:solidFill>
                  <a:latin typeface="Calibri"/>
                  <a:cs typeface="Calibri"/>
                </a:rPr>
                <a:t>( s, a)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9115645" y="3442690"/>
              <a:ext cx="1103586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10013404" y="3963828"/>
              <a:ext cx="337207" cy="269328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10350611" y="4009499"/>
              <a:ext cx="94133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2400" baseline="30000" dirty="0">
                  <a:solidFill>
                    <a:srgbClr val="0000FF"/>
                  </a:solidFill>
                  <a:latin typeface="Calibri"/>
                  <a:cs typeface="Calibri"/>
                </a:rPr>
                <a:t>*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(s</a:t>
              </a:r>
              <a:r>
                <a:rPr lang="ja-JP" alt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2400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62456A-7438-4D62-9709-0F6CE4A288C1}"/>
              </a:ext>
            </a:extLst>
          </p:cNvPr>
          <p:cNvSpPr txBox="1"/>
          <p:nvPr/>
        </p:nvSpPr>
        <p:spPr>
          <a:xfrm>
            <a:off x="783771" y="3938947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Action-Value Equation: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03F5D5-BCE0-42D6-8013-C819B65AD1EA}"/>
              </a:ext>
            </a:extLst>
          </p:cNvPr>
          <p:cNvSpPr txBox="1"/>
          <p:nvPr/>
        </p:nvSpPr>
        <p:spPr>
          <a:xfrm>
            <a:off x="783771" y="1056520"/>
            <a:ext cx="287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State-Value Equation: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65BA61BB-74F1-4DBE-AECB-294BDB49C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93" y="407959"/>
            <a:ext cx="9907613" cy="5898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Mutual Recursion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2B2E2C7-3E47-4764-A1CD-274513AE3A02}"/>
              </a:ext>
            </a:extLst>
          </p:cNvPr>
          <p:cNvGrpSpPr/>
          <p:nvPr/>
        </p:nvGrpSpPr>
        <p:grpSpPr>
          <a:xfrm>
            <a:off x="1084371" y="4437691"/>
            <a:ext cx="7458580" cy="988284"/>
            <a:chOff x="1154839" y="4754660"/>
            <a:chExt cx="7458580" cy="98828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D635F1F-5D8B-4C40-BCC8-16C9DCB8F8F6}"/>
                </a:ext>
              </a:extLst>
            </p:cNvPr>
            <p:cNvSpPr/>
            <p:nvPr/>
          </p:nvSpPr>
          <p:spPr>
            <a:xfrm>
              <a:off x="6509368" y="4969121"/>
              <a:ext cx="1828800" cy="5572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DEBDD-8B26-474E-8460-20083B29C91C}"/>
                </a:ext>
              </a:extLst>
            </p:cNvPr>
            <p:cNvSpPr/>
            <p:nvPr/>
          </p:nvSpPr>
          <p:spPr>
            <a:xfrm>
              <a:off x="1297908" y="5033129"/>
              <a:ext cx="1077610" cy="36051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5D38BBD-F914-4B3C-91E5-810CFD856988}"/>
                    </a:ext>
                  </a:extLst>
                </p:cNvPr>
                <p:cNvSpPr txBox="1"/>
                <p:nvPr/>
              </p:nvSpPr>
              <p:spPr>
                <a:xfrm>
                  <a:off x="1154839" y="4754660"/>
                  <a:ext cx="7458580" cy="9882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p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func>
                                  <m:funcPr>
                                    <m:ctrlP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sSup>
                                          <m:sSupPr>
                                            <m:ctrlP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′,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5D38BBD-F914-4B3C-91E5-810CFD856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839" y="4754660"/>
                  <a:ext cx="7458580" cy="9882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286D10-7DE9-4D89-962F-C769696E001E}"/>
              </a:ext>
            </a:extLst>
          </p:cNvPr>
          <p:cNvCxnSpPr>
            <a:cxnSpLocks/>
          </p:cNvCxnSpPr>
          <p:nvPr/>
        </p:nvCxnSpPr>
        <p:spPr>
          <a:xfrm flipH="1">
            <a:off x="4161081" y="2587842"/>
            <a:ext cx="1478205" cy="2497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55D43E3-1940-409D-8DE4-B63AFFC2219C}"/>
              </a:ext>
            </a:extLst>
          </p:cNvPr>
          <p:cNvSpPr/>
          <p:nvPr/>
        </p:nvSpPr>
        <p:spPr>
          <a:xfrm rot="5400000" flipV="1">
            <a:off x="5487861" y="441883"/>
            <a:ext cx="322668" cy="39416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03DEC336-F263-4839-BFF9-FCF98229A783}"/>
              </a:ext>
            </a:extLst>
          </p:cNvPr>
          <p:cNvSpPr/>
          <p:nvPr/>
        </p:nvSpPr>
        <p:spPr>
          <a:xfrm rot="5400000" flipV="1">
            <a:off x="7236817" y="4438660"/>
            <a:ext cx="232972" cy="182879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57CD87-B1A2-486D-89AC-45F6E8E19753}"/>
              </a:ext>
            </a:extLst>
          </p:cNvPr>
          <p:cNvGrpSpPr/>
          <p:nvPr/>
        </p:nvGrpSpPr>
        <p:grpSpPr>
          <a:xfrm>
            <a:off x="1269844" y="2782956"/>
            <a:ext cx="3072123" cy="575286"/>
            <a:chOff x="1236543" y="3176507"/>
            <a:chExt cx="3072123" cy="57528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47B568-1A12-44F2-9B52-DA05B8058BFA}"/>
                </a:ext>
              </a:extLst>
            </p:cNvPr>
            <p:cNvSpPr/>
            <p:nvPr/>
          </p:nvSpPr>
          <p:spPr>
            <a:xfrm>
              <a:off x="1321986" y="3231166"/>
              <a:ext cx="812303" cy="41052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B0F0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D1C43C4-A26C-43A3-AB98-BE42D3A92A47}"/>
                </a:ext>
              </a:extLst>
            </p:cNvPr>
            <p:cNvSpPr/>
            <p:nvPr/>
          </p:nvSpPr>
          <p:spPr>
            <a:xfrm>
              <a:off x="2505553" y="3231166"/>
              <a:ext cx="568918" cy="52062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A360FF0-A55E-4512-ABC9-CDC9730699EE}"/>
                    </a:ext>
                  </a:extLst>
                </p:cNvPr>
                <p:cNvSpPr txBox="1"/>
                <p:nvPr/>
              </p:nvSpPr>
              <p:spPr>
                <a:xfrm>
                  <a:off x="1236543" y="3176507"/>
                  <a:ext cx="3072123" cy="5752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A360FF0-A55E-4512-ABC9-CDC973069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543" y="3176507"/>
                  <a:ext cx="3072123" cy="575286"/>
                </a:xfrm>
                <a:prstGeom prst="rect">
                  <a:avLst/>
                </a:prstGeom>
                <a:blipFill>
                  <a:blip r:embed="rId5"/>
                  <a:stretch>
                    <a:fillRect b="-10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F0F3852-8D1B-4BD4-B306-D561CD44B63C}"/>
              </a:ext>
            </a:extLst>
          </p:cNvPr>
          <p:cNvSpPr/>
          <p:nvPr/>
        </p:nvSpPr>
        <p:spPr>
          <a:xfrm>
            <a:off x="6300656" y="5858628"/>
            <a:ext cx="872722" cy="38552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B0F0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FC102C9-E944-4A43-9FD7-C453B8C13D1A}"/>
              </a:ext>
            </a:extLst>
          </p:cNvPr>
          <p:cNvGrpSpPr/>
          <p:nvPr/>
        </p:nvGrpSpPr>
        <p:grpSpPr>
          <a:xfrm>
            <a:off x="1079709" y="5605165"/>
            <a:ext cx="6376809" cy="988284"/>
            <a:chOff x="1154839" y="4754660"/>
            <a:chExt cx="6376809" cy="98828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B61A327-1670-43A4-B773-387EB03DCB79}"/>
                </a:ext>
              </a:extLst>
            </p:cNvPr>
            <p:cNvSpPr/>
            <p:nvPr/>
          </p:nvSpPr>
          <p:spPr>
            <a:xfrm>
              <a:off x="1297908" y="5033129"/>
              <a:ext cx="1077610" cy="36051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25230C6-F90F-4354-BAC7-C8F867485460}"/>
                    </a:ext>
                  </a:extLst>
                </p:cNvPr>
                <p:cNvSpPr txBox="1"/>
                <p:nvPr/>
              </p:nvSpPr>
              <p:spPr>
                <a:xfrm>
                  <a:off x="1154839" y="4754660"/>
                  <a:ext cx="6376809" cy="9882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p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p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25230C6-F90F-4354-BAC7-C8F867485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839" y="4754660"/>
                  <a:ext cx="6376809" cy="9882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E50F8E-4B30-4103-99F9-2CD27D1D98C5}"/>
              </a:ext>
            </a:extLst>
          </p:cNvPr>
          <p:cNvCxnSpPr>
            <a:cxnSpLocks/>
          </p:cNvCxnSpPr>
          <p:nvPr/>
        </p:nvCxnSpPr>
        <p:spPr>
          <a:xfrm flipH="1">
            <a:off x="6741678" y="5472306"/>
            <a:ext cx="611622" cy="352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84257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535133" y="2400451"/>
            <a:ext cx="6945423" cy="355563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Focusing on different Bellman  Equations gives different algorithms</a:t>
            </a:r>
          </a:p>
          <a:p>
            <a:r>
              <a:rPr lang="en-US" sz="2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The V* equation gives rise to these dynamic programming algorithms previously discussed:</a:t>
            </a:r>
          </a:p>
          <a:p>
            <a:pPr lvl="1"/>
            <a:r>
              <a:rPr lang="en-US" sz="26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Value Iteration</a:t>
            </a:r>
          </a:p>
          <a:p>
            <a:pPr lvl="1"/>
            <a:r>
              <a:rPr lang="en-US" sz="26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Policy Iteration</a:t>
            </a:r>
            <a:endParaRPr lang="en-US" sz="26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8F1C2086-6043-4137-946F-25D750263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459" y="253603"/>
            <a:ext cx="9707639" cy="7210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The optimal State-Value Equation V*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8E19F2-89DB-4080-8B79-816AC642B67F}"/>
              </a:ext>
            </a:extLst>
          </p:cNvPr>
          <p:cNvSpPr txBox="1"/>
          <p:nvPr/>
        </p:nvSpPr>
        <p:spPr>
          <a:xfrm>
            <a:off x="8440738" y="6283994"/>
            <a:ext cx="3627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2368D0-075D-4015-913E-B43BE64D98FD}"/>
              </a:ext>
            </a:extLst>
          </p:cNvPr>
          <p:cNvGrpSpPr/>
          <p:nvPr/>
        </p:nvGrpSpPr>
        <p:grpSpPr>
          <a:xfrm>
            <a:off x="2786600" y="1163474"/>
            <a:ext cx="6618800" cy="988284"/>
            <a:chOff x="1219527" y="2982473"/>
            <a:chExt cx="6618800" cy="9882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4B5B16-DC8C-4EB8-B29D-AA478E71B823}"/>
                </a:ext>
              </a:extLst>
            </p:cNvPr>
            <p:cNvSpPr/>
            <p:nvPr/>
          </p:nvSpPr>
          <p:spPr>
            <a:xfrm>
              <a:off x="6754013" y="3238089"/>
              <a:ext cx="800100" cy="40360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B0F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35E398-93D8-4A9B-9D1F-B2A2959D6C4D}"/>
                </a:ext>
              </a:extLst>
            </p:cNvPr>
            <p:cNvSpPr/>
            <p:nvPr/>
          </p:nvSpPr>
          <p:spPr>
            <a:xfrm>
              <a:off x="1321986" y="3231166"/>
              <a:ext cx="812303" cy="41052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B0F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6AB926-A8D6-40EB-9DAB-06F8FF9CE6B0}"/>
                </a:ext>
              </a:extLst>
            </p:cNvPr>
            <p:cNvSpPr/>
            <p:nvPr/>
          </p:nvSpPr>
          <p:spPr>
            <a:xfrm>
              <a:off x="2505553" y="3231166"/>
              <a:ext cx="568918" cy="52062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2767CE-9B86-4BF9-B355-E182B5650FFE}"/>
                    </a:ext>
                  </a:extLst>
                </p:cNvPr>
                <p:cNvSpPr txBox="1"/>
                <p:nvPr/>
              </p:nvSpPr>
              <p:spPr>
                <a:xfrm>
                  <a:off x="1219527" y="2982473"/>
                  <a:ext cx="6618800" cy="9882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/>
                              <m:e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d>
                                      <m:d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𝜸</m:t>
                                    </m:r>
                                    <m:sSup>
                                      <m:sSup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p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2767CE-9B86-4BF9-B355-E182B5650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527" y="2982473"/>
                  <a:ext cx="6618800" cy="9882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E5962B-E345-416E-A09B-1D6168B759C4}"/>
              </a:ext>
            </a:extLst>
          </p:cNvPr>
          <p:cNvGrpSpPr/>
          <p:nvPr/>
        </p:nvGrpSpPr>
        <p:grpSpPr>
          <a:xfrm>
            <a:off x="7891098" y="2407374"/>
            <a:ext cx="3048000" cy="2754586"/>
            <a:chOff x="8658007" y="1559587"/>
            <a:chExt cx="3048000" cy="2754586"/>
          </a:xfrm>
        </p:grpSpPr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B6B09C5F-6969-4965-BBA5-A1ABF3726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5076" y="1750087"/>
              <a:ext cx="339397" cy="271517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FCECA2BD-061F-4E4F-B804-8037C26C83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40473" y="2032552"/>
              <a:ext cx="2765534" cy="790465"/>
              <a:chOff x="1584" y="1680"/>
              <a:chExt cx="2352" cy="336"/>
            </a:xfrm>
          </p:grpSpPr>
          <p:sp>
            <p:nvSpPr>
              <p:cNvPr id="38" name="Line 7">
                <a:extLst>
                  <a:ext uri="{FF2B5EF4-FFF2-40B4-BE49-F238E27FC236}">
                    <a16:creationId xmlns:a16="http://schemas.microsoft.com/office/drawing/2014/main" id="{B157F857-2E27-47A3-AAD8-C0A09B406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6ABF9A57-DD0D-4580-A1DA-53189F2456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6A5C05AB-B8F3-46D3-9B17-586728093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C8C9FBD6-1BFD-4AC8-9131-A7BAE37AC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F7A8A3DB-E4BC-49F1-9CA9-3B5831C50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4007" y="2823018"/>
              <a:ext cx="282466" cy="282465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7" name="Group 12">
              <a:extLst>
                <a:ext uri="{FF2B5EF4-FFF2-40B4-BE49-F238E27FC236}">
                  <a16:creationId xmlns:a16="http://schemas.microsoft.com/office/drawing/2014/main" id="{1B25C257-0231-4E9F-B407-FF941CB43A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58007" y="3105483"/>
              <a:ext cx="2314466" cy="845207"/>
              <a:chOff x="1536" y="2400"/>
              <a:chExt cx="1584" cy="624"/>
            </a:xfrm>
          </p:grpSpPr>
          <p:sp>
            <p:nvSpPr>
              <p:cNvPr id="34" name="Line 13">
                <a:extLst>
                  <a:ext uri="{FF2B5EF4-FFF2-40B4-BE49-F238E27FC236}">
                    <a16:creationId xmlns:a16="http://schemas.microsoft.com/office/drawing/2014/main" id="{8BBFECDB-D744-4D79-B27F-658A76727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4">
                <a:extLst>
                  <a:ext uri="{FF2B5EF4-FFF2-40B4-BE49-F238E27FC236}">
                    <a16:creationId xmlns:a16="http://schemas.microsoft.com/office/drawing/2014/main" id="{8AD3749B-0AB8-4A6A-B933-20DBEC1121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6" name="Line 15">
                <a:extLst>
                  <a:ext uri="{FF2B5EF4-FFF2-40B4-BE49-F238E27FC236}">
                    <a16:creationId xmlns:a16="http://schemas.microsoft.com/office/drawing/2014/main" id="{1EE2232B-EF29-4C53-AD8D-CD4652F10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903FA1BC-93EF-4F54-90D9-C3444993F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8" name="Text Box 17">
              <a:extLst>
                <a:ext uri="{FF2B5EF4-FFF2-40B4-BE49-F238E27FC236}">
                  <a16:creationId xmlns:a16="http://schemas.microsoft.com/office/drawing/2014/main" id="{C8D662AF-DDE2-4743-9028-3578023DC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7266" y="2170501"/>
              <a:ext cx="282466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9" name="Text Box 18">
              <a:extLst>
                <a:ext uri="{FF2B5EF4-FFF2-40B4-BE49-F238E27FC236}">
                  <a16:creationId xmlns:a16="http://schemas.microsoft.com/office/drawing/2014/main" id="{B42517E5-82E2-42F3-9FDE-E433767DB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4766" y="1559587"/>
              <a:ext cx="282466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E8C101CB-3973-4333-99A8-0DBCE704D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24352" y="2696018"/>
              <a:ext cx="613103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1" name="Text Box 20">
              <a:extLst>
                <a:ext uri="{FF2B5EF4-FFF2-40B4-BE49-F238E27FC236}">
                  <a16:creationId xmlns:a16="http://schemas.microsoft.com/office/drawing/2014/main" id="{07514D15-F9AA-45A4-BE49-271894A6C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5645" y="3442690"/>
              <a:ext cx="1103586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2" name="AutoShape 21">
              <a:extLst>
                <a:ext uri="{FF2B5EF4-FFF2-40B4-BE49-F238E27FC236}">
                  <a16:creationId xmlns:a16="http://schemas.microsoft.com/office/drawing/2014/main" id="{494FF3EC-A296-4B72-A3DD-870658D65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3404" y="3963828"/>
              <a:ext cx="337207" cy="269328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3" name="Text Box 22">
              <a:extLst>
                <a:ext uri="{FF2B5EF4-FFF2-40B4-BE49-F238E27FC236}">
                  <a16:creationId xmlns:a16="http://schemas.microsoft.com/office/drawing/2014/main" id="{88B968D2-739D-4104-895F-713025632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2007" y="3852156"/>
              <a:ext cx="724776" cy="462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444405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1596161" y="3149852"/>
            <a:ext cx="9490939" cy="7210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The Q* equation gives rise to the Q-Learning algorithm.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77E845-648C-49D3-92A7-972F9BEF83B9}"/>
              </a:ext>
            </a:extLst>
          </p:cNvPr>
          <p:cNvSpPr txBox="1"/>
          <p:nvPr/>
        </p:nvSpPr>
        <p:spPr>
          <a:xfrm>
            <a:off x="8448676" y="6360540"/>
            <a:ext cx="3637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8F1C2086-6043-4137-946F-25D750263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459" y="253603"/>
            <a:ext cx="9707639" cy="7210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The optimal Value utility Equation Q*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D31825-81D7-4890-B86D-F5F3AE870A7D}"/>
              </a:ext>
            </a:extLst>
          </p:cNvPr>
          <p:cNvGrpSpPr/>
          <p:nvPr/>
        </p:nvGrpSpPr>
        <p:grpSpPr>
          <a:xfrm>
            <a:off x="2262717" y="1568099"/>
            <a:ext cx="7458580" cy="988284"/>
            <a:chOff x="1154839" y="4754660"/>
            <a:chExt cx="7458580" cy="98828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F47ECF1-3529-4D7F-B370-036448015FF0}"/>
                </a:ext>
              </a:extLst>
            </p:cNvPr>
            <p:cNvSpPr/>
            <p:nvPr/>
          </p:nvSpPr>
          <p:spPr>
            <a:xfrm>
              <a:off x="6509368" y="4969121"/>
              <a:ext cx="1828800" cy="5572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2CEDF3-B482-49B1-AABC-2A9A6D88DDB6}"/>
                </a:ext>
              </a:extLst>
            </p:cNvPr>
            <p:cNvSpPr/>
            <p:nvPr/>
          </p:nvSpPr>
          <p:spPr>
            <a:xfrm>
              <a:off x="1297908" y="5033129"/>
              <a:ext cx="1077610" cy="36051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10FCC14-D5B1-4F17-A00F-E9B24DC76B20}"/>
                    </a:ext>
                  </a:extLst>
                </p:cNvPr>
                <p:cNvSpPr txBox="1"/>
                <p:nvPr/>
              </p:nvSpPr>
              <p:spPr>
                <a:xfrm>
                  <a:off x="1154839" y="4754660"/>
                  <a:ext cx="7458580" cy="9882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p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func>
                                  <m:funcPr>
                                    <m:ctrlP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sSup>
                                          <m:sSupPr>
                                            <m:ctrlP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e>
                                      <m:sup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10FCC14-D5B1-4F17-A00F-E9B24DC76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839" y="4754660"/>
                  <a:ext cx="7458580" cy="9882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3572070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2F238149-76A2-4B53-8378-A95BC032CD5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104172" y="2870094"/>
                <a:ext cx="8701978" cy="327662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solidFill>
                      <a:schemeClr val="tx1"/>
                    </a:solidFill>
                  </a:rPr>
                  <a:t>Use sampling to learn Q(s,a) values as you go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Receive a sample transition: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b="1" i="1" dirty="0">
                    <a:solidFill>
                      <a:schemeClr val="bg1"/>
                    </a:solidFill>
                  </a:rPr>
                  <a:t>s,a,r,s’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)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Consider your old estimate: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bg1"/>
                        </a:solidFill>
                      </a:rPr>
                      <m:t>Q</m:t>
                    </m:r>
                    <m:d>
                      <m:dPr>
                        <m:ctrlPr>
                          <a:rPr 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Consider your new sample estimate: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Incorporate the new estimate into a running average based on the learning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:</a:t>
                </a:r>
              </a:p>
            </p:txBody>
          </p:sp>
        </mc:Choice>
        <mc:Fallback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2F238149-76A2-4B53-8378-A95BC032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172" y="2870094"/>
                <a:ext cx="8701978" cy="3276627"/>
              </a:xfrm>
              <a:prstGeom prst="rect">
                <a:avLst/>
              </a:prstGeom>
              <a:blipFill>
                <a:blip r:embed="rId2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DDC4FE-7A6B-4C90-94EB-5AF9B4ACD974}"/>
                  </a:ext>
                </a:extLst>
              </p:cNvPr>
              <p:cNvSpPr txBox="1"/>
              <p:nvPr/>
            </p:nvSpPr>
            <p:spPr>
              <a:xfrm>
                <a:off x="2740432" y="5970640"/>
                <a:ext cx="7459671" cy="66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e>
                                <m:lim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DDC4FE-7A6B-4C90-94EB-5AF9B4ACD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432" y="5970640"/>
                <a:ext cx="7459671" cy="668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1104171" y="887360"/>
            <a:ext cx="8394168" cy="114448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to do about </a:t>
            </a:r>
            <a:r>
              <a:rPr lang="en-US" sz="2800" i="1" dirty="0">
                <a:solidFill>
                  <a:schemeClr val="tx1"/>
                </a:solidFill>
              </a:rPr>
              <a:t>T(s,a,s’) </a:t>
            </a:r>
            <a:r>
              <a:rPr lang="en-US" sz="2800" dirty="0">
                <a:solidFill>
                  <a:schemeClr val="tx1"/>
                </a:solidFill>
              </a:rPr>
              <a:t>and </a:t>
            </a:r>
            <a:r>
              <a:rPr lang="en-US" sz="2800" i="1" dirty="0">
                <a:solidFill>
                  <a:schemeClr val="tx1"/>
                </a:solidFill>
              </a:rPr>
              <a:t>R(s,a,s’), </a:t>
            </a:r>
            <a:r>
              <a:rPr lang="en-US" sz="2800" dirty="0">
                <a:solidFill>
                  <a:schemeClr val="tx1"/>
                </a:solidFill>
              </a:rPr>
              <a:t>since we don’t have these functions?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81236" y="228306"/>
            <a:ext cx="7924913" cy="659054"/>
          </a:xfrm>
        </p:spPr>
        <p:txBody>
          <a:bodyPr>
            <a:normAutofit/>
          </a:bodyPr>
          <a:lstStyle/>
          <a:p>
            <a:r>
              <a:rPr lang="en-US" dirty="0"/>
              <a:t>From equation to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657E8F-56C6-4096-A49A-5479EB096E0B}"/>
                  </a:ext>
                </a:extLst>
              </p:cNvPr>
              <p:cNvSpPr/>
              <p:nvPr/>
            </p:nvSpPr>
            <p:spPr>
              <a:xfrm>
                <a:off x="7330224" y="4643358"/>
                <a:ext cx="2995820" cy="575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e>
                            <m:lim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657E8F-56C6-4096-A49A-5479EB096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224" y="4643358"/>
                <a:ext cx="2995820" cy="575222"/>
              </a:xfrm>
              <a:prstGeom prst="rect">
                <a:avLst/>
              </a:prstGeom>
              <a:blipFill>
                <a:blip r:embed="rId4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5D36A-988E-4F5C-AC57-333750B35E0C}"/>
                  </a:ext>
                </a:extLst>
              </p:cNvPr>
              <p:cNvSpPr txBox="1"/>
              <p:nvPr/>
            </p:nvSpPr>
            <p:spPr>
              <a:xfrm>
                <a:off x="2114403" y="1868445"/>
                <a:ext cx="7458580" cy="988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func>
                                <m:funcPr>
                                  <m:ctrlP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5D36A-988E-4F5C-AC57-333750B35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403" y="1868445"/>
                <a:ext cx="7458580" cy="9882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2873374"/>
            <a:ext cx="2959940" cy="47677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3017" y="693875"/>
            <a:ext cx="7693629" cy="54575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CS188 - Introduction to Artificial Intelligence </a:t>
            </a:r>
            <a:r>
              <a:rPr lang="en-US" dirty="0">
                <a:solidFill>
                  <a:schemeClr val="tx1"/>
                </a:solidFill>
              </a:rPr>
              <a:t>course at University of California, Berkeley:</a:t>
            </a:r>
          </a:p>
          <a:p>
            <a:r>
              <a:rPr lang="en-US" b="1" dirty="0">
                <a:solidFill>
                  <a:schemeClr val="tx1"/>
                </a:solidFill>
                <a:hlinkClick r:id="rId2"/>
              </a:rPr>
              <a:t>http://ai.berkeley.edu/home.html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hlinkClick r:id="rId3"/>
              </a:rPr>
              <a:t>http://gamescrafters.berkeley.edu/~cs188/sp20/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CS181 - Machine Learning </a:t>
            </a:r>
            <a:r>
              <a:rPr lang="en-US" dirty="0">
                <a:solidFill>
                  <a:schemeClr val="tx1"/>
                </a:solidFill>
              </a:rPr>
              <a:t>course at Harvard University:</a:t>
            </a:r>
          </a:p>
          <a:p>
            <a:r>
              <a:rPr lang="en-US" b="1" i="1" dirty="0"/>
              <a:t>Lectures and notes from multiple offerings of CS181: Spring 2009, 2011, 2014 and 2017.</a:t>
            </a:r>
          </a:p>
          <a:p>
            <a:pPr marL="0" indent="0">
              <a:buNone/>
            </a:pPr>
            <a:endParaRPr lang="en-US" b="1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chemeClr val="tx1"/>
                </a:solidFill>
              </a:rPr>
              <a:t>The Hundred-Page Machine Learning Book</a:t>
            </a:r>
            <a:r>
              <a:rPr lang="en-US" b="1" i="1" dirty="0"/>
              <a:t>, A. Burkov, Publisher: Andriy Burkov, 2019. </a:t>
            </a:r>
            <a:r>
              <a:rPr lang="en-US" b="1" i="1" dirty="0">
                <a:hlinkClick r:id="rId4"/>
              </a:rPr>
              <a:t>http://themlbook.com/</a:t>
            </a:r>
            <a:r>
              <a:rPr lang="en-US" b="1" i="1" dirty="0"/>
              <a:t> ,</a:t>
            </a:r>
            <a:endParaRPr lang="en-US" b="1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b="1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chemeClr val="tx1"/>
                </a:solidFill>
              </a:rPr>
              <a:t>Reinforcement learning: an Introduction</a:t>
            </a:r>
            <a:r>
              <a:rPr lang="en-US" b="1" i="1" dirty="0"/>
              <a:t>, R. S. Sutton and A. G. Barto, Second edition. Cambridge, Massachusetts: The MIT Press, 2018.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97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57072" y="1116900"/>
                <a:ext cx="9599692" cy="53485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On transitioning from state </a:t>
                </a:r>
                <a:r>
                  <a:rPr lang="en-US" sz="2800" i="1" dirty="0">
                    <a:solidFill>
                      <a:schemeClr val="bg1"/>
                    </a:solidFill>
                  </a:rPr>
                  <a:t>s</a:t>
                </a:r>
                <a:r>
                  <a:rPr lang="en-US" sz="2800" dirty="0">
                    <a:solidFill>
                      <a:schemeClr val="tx1"/>
                    </a:solidFill>
                  </a:rPr>
                  <a:t> to state </a:t>
                </a:r>
                <a:r>
                  <a:rPr lang="en-US" sz="2800" i="1" dirty="0">
                    <a:solidFill>
                      <a:schemeClr val="bg1"/>
                    </a:solidFill>
                  </a:rPr>
                  <a:t>s’</a:t>
                </a:r>
                <a:r>
                  <a:rPr lang="en-US" sz="2800" dirty="0">
                    <a:solidFill>
                      <a:schemeClr val="tx1"/>
                    </a:solidFill>
                  </a:rPr>
                  <a:t> on action </a:t>
                </a:r>
                <a:r>
                  <a:rPr lang="en-US" sz="2800" i="1" dirty="0">
                    <a:solidFill>
                      <a:schemeClr val="bg1"/>
                    </a:solidFill>
                  </a:rPr>
                  <a:t>a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,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receiving reward </a:t>
                </a:r>
                <a:r>
                  <a:rPr lang="en-US" sz="2800" i="1" dirty="0">
                    <a:solidFill>
                      <a:schemeClr val="bg1"/>
                    </a:solidFill>
                  </a:rPr>
                  <a:t>r</a:t>
                </a:r>
                <a:r>
                  <a:rPr lang="en-US" sz="2800" dirty="0">
                    <a:solidFill>
                      <a:schemeClr val="tx1"/>
                    </a:solidFill>
                  </a:rPr>
                  <a:t>, update:</a:t>
                </a: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the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learning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rate</a:t>
                </a:r>
              </a:p>
              <a:p>
                <a:pPr lvl="1"/>
                <a:r>
                  <a:rPr lang="en-US" sz="2600" dirty="0">
                    <a:solidFill>
                      <a:schemeClr val="tx1"/>
                    </a:solidFill>
                  </a:rPr>
                  <a:t>A large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results in quicker learning but may not converge.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is often decreased as learning goes on.</a:t>
                </a:r>
              </a:p>
              <a:p>
                <a:pPr marL="457200" lvl="1" indent="0">
                  <a:buNone/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the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discount rate</a:t>
                </a:r>
                <a:r>
                  <a:rPr lang="en-US" sz="2800" dirty="0">
                    <a:solidFill>
                      <a:schemeClr val="tx1"/>
                    </a:solidFill>
                  </a:rPr>
                  <a:t> i.e., discounts future rewards.</a:t>
                </a:r>
              </a:p>
            </p:txBody>
          </p:sp>
        </mc:Choice>
        <mc:Fallback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7072" y="1116900"/>
                <a:ext cx="9599692" cy="5348554"/>
              </a:xfrm>
              <a:blipFill>
                <a:blip r:embed="rId2"/>
                <a:stretch>
                  <a:fillRect l="-635" t="-228" r="-317" b="-1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410358" y="222981"/>
            <a:ext cx="6055544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Q-Learning update rule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8074B6-D2D6-40BA-BE47-65A06C8FE169}"/>
                  </a:ext>
                </a:extLst>
              </p:cNvPr>
              <p:cNvSpPr txBox="1"/>
              <p:nvPr/>
            </p:nvSpPr>
            <p:spPr>
              <a:xfrm>
                <a:off x="1808561" y="2578658"/>
                <a:ext cx="9622634" cy="764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func>
                            <m:func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e>
                                <m:lim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8074B6-D2D6-40BA-BE47-65A06C8F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61" y="2578658"/>
                <a:ext cx="9622634" cy="764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83BB4E5-991B-4B77-83A0-E147E130B7C4}"/>
              </a:ext>
            </a:extLst>
          </p:cNvPr>
          <p:cNvSpPr txBox="1"/>
          <p:nvPr/>
        </p:nvSpPr>
        <p:spPr>
          <a:xfrm>
            <a:off x="6951404" y="1912936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/>
              <a:t>target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7AA666-E612-4D83-9C13-1746C4C98FE3}"/>
              </a:ext>
            </a:extLst>
          </p:cNvPr>
          <p:cNvCxnSpPr>
            <a:cxnSpLocks/>
          </p:cNvCxnSpPr>
          <p:nvPr/>
        </p:nvCxnSpPr>
        <p:spPr>
          <a:xfrm flipH="1">
            <a:off x="6287365" y="2343093"/>
            <a:ext cx="766675" cy="317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1C095D-1A2E-4DA9-A7FC-88BA43569DB7}"/>
              </a:ext>
            </a:extLst>
          </p:cNvPr>
          <p:cNvCxnSpPr>
            <a:cxnSpLocks/>
          </p:cNvCxnSpPr>
          <p:nvPr/>
        </p:nvCxnSpPr>
        <p:spPr>
          <a:xfrm>
            <a:off x="8108400" y="2343093"/>
            <a:ext cx="1175657" cy="317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F04965-0929-47FE-A792-204401FF9504}"/>
              </a:ext>
            </a:extLst>
          </p:cNvPr>
          <p:cNvSpPr txBox="1"/>
          <p:nvPr/>
        </p:nvSpPr>
        <p:spPr>
          <a:xfrm>
            <a:off x="9603246" y="1881460"/>
            <a:ext cx="1435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current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5A9B43-292A-43BE-9620-4ADBCB1AB4F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320805" y="2404680"/>
            <a:ext cx="195657" cy="3503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512" y="91563"/>
            <a:ext cx="8571907" cy="12875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choosing an action: exploration vs exploitation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49800" y="1548226"/>
            <a:ext cx="1129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dirty="0"/>
              <a:t>How should an agent choose an action? An obvious answer is simply to follow the current policy. However, this is often not the best way to improve your model.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32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/>
              <a:t>Exploit: </a:t>
            </a:r>
            <a:r>
              <a:rPr lang="en-US" sz="3200" dirty="0"/>
              <a:t>use your current model to maximize the expected utility now.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3200" b="1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/>
              <a:t>Explore: </a:t>
            </a:r>
            <a:r>
              <a:rPr lang="en-US" sz="3200" dirty="0"/>
              <a:t>choose an action that will help you improve your model.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4152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49" y="168478"/>
            <a:ext cx="10835301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dirty="0">
                <a:latin typeface="Cambria Math" panose="02040503050406030204" pitchFamily="18" charset="0"/>
                <a:ea typeface="Cambria Math" panose="02040503050406030204" pitchFamily="18" charset="0"/>
              </a:rPr>
              <a:t>ϵ</a:t>
            </a:r>
            <a:r>
              <a:rPr lang="en-US" sz="4400" dirty="0">
                <a:ea typeface="Cambria Math" panose="02040503050406030204" pitchFamily="18" charset="0"/>
              </a:rPr>
              <a:t>-Greedy </a:t>
            </a:r>
            <a:r>
              <a:rPr lang="en-US" sz="4200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678348" y="1566921"/>
                <a:ext cx="1083530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With probability 1 -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ϵ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select action with maximum value.</a:t>
                </a:r>
              </a:p>
              <a:p>
                <a:pPr lvl="1"/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With probability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ϵ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 select with equal probability an action</a:t>
                </a:r>
                <a:r>
                  <a:rPr lang="en-US" sz="2800" i="1" dirty="0"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</a:rPr>
                  <a:t>at state </a:t>
                </a:r>
                <a:r>
                  <a:rPr lang="en-US" sz="2800" i="1" dirty="0">
                    <a:ea typeface="Cambria Math" panose="02040503050406030204" pitchFamily="18" charset="0"/>
                  </a:rPr>
                  <a:t>s</a:t>
                </a:r>
              </a:p>
              <a:p>
                <a:r>
                  <a:rPr lang="en-US" sz="2800" i="1" dirty="0">
                    <a:ea typeface="Cambria Math" panose="02040503050406030204" pitchFamily="18" charset="0"/>
                  </a:rPr>
                  <a:t>		</a:t>
                </a:r>
                <a:r>
                  <a:rPr lang="en-US" sz="2800" dirty="0">
                    <a:ea typeface="Cambria Math" panose="02040503050406030204" pitchFamily="18" charset="0"/>
                  </a:rPr>
                  <a:t>from all possible actions.</a:t>
                </a:r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48" y="1566921"/>
                <a:ext cx="10835301" cy="3539430"/>
              </a:xfrm>
              <a:prstGeom prst="rect">
                <a:avLst/>
              </a:prstGeom>
              <a:blipFill>
                <a:blip r:embed="rId2"/>
                <a:stretch>
                  <a:fillRect l="-1012" t="-1721" b="-3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165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D2CD4A-B978-47AD-9266-F58F92C3880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1" y="1394002"/>
            <a:ext cx="11591636" cy="4712609"/>
          </a:xfrm>
          <a:prstGeom prst="rect">
            <a:avLst/>
          </a:prstGeom>
        </p:spPr>
      </p:pic>
      <p:sp>
        <p:nvSpPr>
          <p:cNvPr id="24" name="Rectangle 2">
            <a:extLst>
              <a:ext uri="{FF2B5EF4-FFF2-40B4-BE49-F238E27FC236}">
                <a16:creationId xmlns:a16="http://schemas.microsoft.com/office/drawing/2014/main" id="{B67D13BA-1B70-4637-913E-870DDA1EA5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3801" y="333832"/>
            <a:ext cx="7244396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Tabular Q-Learning algorithm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622FB5-CC1C-4275-8EF0-FCD6436F38CB}"/>
              </a:ext>
            </a:extLst>
          </p:cNvPr>
          <p:cNvSpPr txBox="1"/>
          <p:nvPr/>
        </p:nvSpPr>
        <p:spPr>
          <a:xfrm>
            <a:off x="7113320" y="6507727"/>
            <a:ext cx="4940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Credit:</a:t>
            </a:r>
            <a:r>
              <a:rPr lang="en-US" sz="1000" kern="0" dirty="0"/>
              <a:t> </a:t>
            </a:r>
            <a:r>
              <a:rPr lang="en-US" sz="1000" i="1" kern="0" dirty="0"/>
              <a:t>Reinforcement Learning: an Introduction,</a:t>
            </a: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R. Sutton and A. Barto, 2018.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91068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166" y="244969"/>
            <a:ext cx="9241857" cy="6612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Transition/reward parameter tables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BB0C6-EB62-4024-BD09-2AE25FA1B904}"/>
              </a:ext>
            </a:extLst>
          </p:cNvPr>
          <p:cNvSpPr txBox="1"/>
          <p:nvPr/>
        </p:nvSpPr>
        <p:spPr>
          <a:xfrm>
            <a:off x="5630537" y="2308682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/>
              <a:t>State s’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D0AE2-5AF9-4392-96F4-1A548A363109}"/>
              </a:ext>
            </a:extLst>
          </p:cNvPr>
          <p:cNvSpPr txBox="1"/>
          <p:nvPr/>
        </p:nvSpPr>
        <p:spPr>
          <a:xfrm>
            <a:off x="885482" y="4517325"/>
            <a:ext cx="1888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/>
              <a:t>Action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9B858-65CA-499E-90DF-908379F33F44}"/>
              </a:ext>
            </a:extLst>
          </p:cNvPr>
          <p:cNvSpPr txBox="1"/>
          <p:nvPr/>
        </p:nvSpPr>
        <p:spPr>
          <a:xfrm>
            <a:off x="1548063" y="1130374"/>
            <a:ext cx="7851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For every state s, there is a transition table </a:t>
            </a:r>
            <a:r>
              <a:rPr lang="en-US" sz="2800" b="1" dirty="0"/>
              <a:t>T</a:t>
            </a:r>
            <a:r>
              <a:rPr lang="en-US" sz="2800" dirty="0"/>
              <a:t> and a reward table </a:t>
            </a:r>
            <a:r>
              <a:rPr lang="en-US" sz="2800" b="1" dirty="0"/>
              <a:t>R</a:t>
            </a:r>
            <a:r>
              <a:rPr lang="en-US" sz="2800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4610BAC-69D9-40CB-8B1B-AECAA4F3D1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567773"/>
                  </p:ext>
                </p:extLst>
              </p:nvPr>
            </p:nvGraphicFramePr>
            <p:xfrm>
              <a:off x="3179796" y="3170123"/>
              <a:ext cx="6533660" cy="3279178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1633415">
                      <a:extLst>
                        <a:ext uri="{9D8B030D-6E8A-4147-A177-3AD203B41FA5}">
                          <a16:colId xmlns:a16="http://schemas.microsoft.com/office/drawing/2014/main" val="1813411393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4015037295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4125015261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320997760"/>
                        </a:ext>
                      </a:extLst>
                    </a:gridCol>
                  </a:tblGrid>
                  <a:tr h="11781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460869"/>
                      </a:ext>
                    </a:extLst>
                  </a:tr>
                  <a:tr h="10505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9615570"/>
                      </a:ext>
                    </a:extLst>
                  </a:tr>
                  <a:tr h="10505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48731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4610BAC-69D9-40CB-8B1B-AECAA4F3D1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567773"/>
                  </p:ext>
                </p:extLst>
              </p:nvPr>
            </p:nvGraphicFramePr>
            <p:xfrm>
              <a:off x="3179796" y="3170123"/>
              <a:ext cx="6533660" cy="3279178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1633415">
                      <a:extLst>
                        <a:ext uri="{9D8B030D-6E8A-4147-A177-3AD203B41FA5}">
                          <a16:colId xmlns:a16="http://schemas.microsoft.com/office/drawing/2014/main" val="1813411393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4015037295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4125015261"/>
                        </a:ext>
                      </a:extLst>
                    </a:gridCol>
                    <a:gridCol w="1633415">
                      <a:extLst>
                        <a:ext uri="{9D8B030D-6E8A-4147-A177-3AD203B41FA5}">
                          <a16:colId xmlns:a16="http://schemas.microsoft.com/office/drawing/2014/main" val="320997760"/>
                        </a:ext>
                      </a:extLst>
                    </a:gridCol>
                  </a:tblGrid>
                  <a:tr h="11781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3" t="-1036" r="-301119" b="-180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36" r="-200000" b="-180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46" t="-1036" r="-100746" b="-180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746" t="-1036" r="-746" b="-180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460869"/>
                      </a:ext>
                    </a:extLst>
                  </a:tr>
                  <a:tr h="1050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3" t="-112717" r="-301119" b="-101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12717" r="-200000" b="-101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46" t="-112717" r="-100746" b="-101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746" t="-112717" r="-746" b="-1011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9615570"/>
                      </a:ext>
                    </a:extLst>
                  </a:tr>
                  <a:tr h="1050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3" t="-213953" r="-301119" b="-1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13953" r="-200000" b="-1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46" t="-213953" r="-100746" b="-1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746" t="-213953" r="-746" b="-17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48731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61207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427" y="646036"/>
            <a:ext cx="4343399" cy="22564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Q-Learning Example: gridworld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12FD3-6E2F-4E54-8E21-D93AA954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9" y="609601"/>
            <a:ext cx="6200452" cy="522387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601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9262" y="200146"/>
            <a:ext cx="6630988" cy="849166"/>
          </a:xfrm>
        </p:spPr>
        <p:txBody>
          <a:bodyPr/>
          <a:lstStyle/>
          <a:p>
            <a:r>
              <a:rPr lang="en-US" dirty="0"/>
              <a:t>Approximate Q-Learning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9262" y="1194529"/>
            <a:ext cx="6229350" cy="523875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AFCE5-BD21-4B95-BBBB-03FE8CC0185A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045" y="300827"/>
            <a:ext cx="8571907" cy="59366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Approximate Reinforcement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49798" y="921925"/>
            <a:ext cx="112923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dirty="0"/>
              <a:t>Problems with tabular reinforcement learning: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Large state spaces need large amounts of memory.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Large state spaces require a long time to fill with accurate values.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6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dirty="0"/>
              <a:t>Key question: How can experience with a limited subset of the state space be usefully generalized to produce a good approximation over a much larger subset?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6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dirty="0"/>
              <a:t>Generalization can be accomplished with function approximation, which is an instance of supervised learning.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6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dirty="0"/>
              <a:t>In theory, any of the supervised learning techniques can be used as a function approximator, though some approaches are better than others.</a:t>
            </a:r>
          </a:p>
        </p:txBody>
      </p:sp>
    </p:spTree>
    <p:extLst>
      <p:ext uri="{BB962C8B-B14F-4D97-AF65-F5344CB8AC3E}">
        <p14:creationId xmlns:p14="http://schemas.microsoft.com/office/powerpoint/2010/main" val="2607047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48964" y="2957946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004324" y="292002"/>
            <a:ext cx="4665951" cy="765850"/>
          </a:xfrm>
        </p:spPr>
        <p:txBody>
          <a:bodyPr/>
          <a:lstStyle/>
          <a:p>
            <a:r>
              <a:rPr lang="en-US" dirty="0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875145" y="2941782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1E4762-0D56-4C3D-9527-BEBE55D6E76E}"/>
              </a:ext>
            </a:extLst>
          </p:cNvPr>
          <p:cNvSpPr/>
          <p:nvPr/>
        </p:nvSpPr>
        <p:spPr>
          <a:xfrm>
            <a:off x="10474036" y="3156527"/>
            <a:ext cx="369455" cy="281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4D224-3645-4D2B-B5B3-6AB9979F0C3F}"/>
              </a:ext>
            </a:extLst>
          </p:cNvPr>
          <p:cNvSpPr txBox="1"/>
          <p:nvPr/>
        </p:nvSpPr>
        <p:spPr>
          <a:xfrm>
            <a:off x="8564563" y="6572422"/>
            <a:ext cx="3742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274" y="6062450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1</a:t>
            </a:r>
          </a:p>
        </p:txBody>
      </p:sp>
      <p:pic>
        <p:nvPicPr>
          <p:cNvPr id="4" name="Qlearning--pacman--tiny--watch all">
            <a:hlinkClick r:id="" action="ppaction://media"/>
            <a:extLst>
              <a:ext uri="{FF2B5EF4-FFF2-40B4-BE49-F238E27FC236}">
                <a16:creationId xmlns:a16="http://schemas.microsoft.com/office/drawing/2014/main" id="{5A56CB72-DF2A-493D-BB0D-1BEE0C759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585" y="110601"/>
            <a:ext cx="9415030" cy="5884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B2732-D439-45D7-BE8D-E58686672094}"/>
              </a:ext>
            </a:extLst>
          </p:cNvPr>
          <p:cNvSpPr txBox="1"/>
          <p:nvPr/>
        </p:nvSpPr>
        <p:spPr>
          <a:xfrm>
            <a:off x="8564563" y="6572422"/>
            <a:ext cx="3627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</p:spTree>
    <p:extLst>
      <p:ext uri="{BB962C8B-B14F-4D97-AF65-F5344CB8AC3E}">
        <p14:creationId xmlns:p14="http://schemas.microsoft.com/office/powerpoint/2010/main" val="215272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964434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0C15A6-FA5B-4592-8B86-99E45F75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274" y="6062450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2</a:t>
            </a:r>
          </a:p>
        </p:txBody>
      </p:sp>
      <p:pic>
        <p:nvPicPr>
          <p:cNvPr id="7" name="Qlearning--pacman--tiny--silent train">
            <a:hlinkClick r:id="" action="ppaction://media"/>
            <a:extLst>
              <a:ext uri="{FF2B5EF4-FFF2-40B4-BE49-F238E27FC236}">
                <a16:creationId xmlns:a16="http://schemas.microsoft.com/office/drawing/2014/main" id="{639EB7A9-F063-4D8F-9D6F-38A3667F2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9296" y="216572"/>
            <a:ext cx="9353405" cy="5845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69BD-F057-4F24-8782-A4E17FFD7691}"/>
              </a:ext>
            </a:extLst>
          </p:cNvPr>
          <p:cNvSpPr txBox="1"/>
          <p:nvPr/>
        </p:nvSpPr>
        <p:spPr>
          <a:xfrm>
            <a:off x="8564563" y="6572422"/>
            <a:ext cx="3627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</p:spTree>
    <p:extLst>
      <p:ext uri="{BB962C8B-B14F-4D97-AF65-F5344CB8AC3E}">
        <p14:creationId xmlns:p14="http://schemas.microsoft.com/office/powerpoint/2010/main" val="14378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F9B10-B886-4950-A4F1-4B8D4B49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273" y="6049007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3</a:t>
            </a:r>
          </a:p>
        </p:txBody>
      </p:sp>
      <p:pic>
        <p:nvPicPr>
          <p:cNvPr id="7" name="Qlearning--pacman--tricky--watch all">
            <a:hlinkClick r:id="" action="ppaction://media"/>
            <a:extLst>
              <a:ext uri="{FF2B5EF4-FFF2-40B4-BE49-F238E27FC236}">
                <a16:creationId xmlns:a16="http://schemas.microsoft.com/office/drawing/2014/main" id="{65C52CD0-4003-4993-8CB1-5C4A81C36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386" y="125407"/>
            <a:ext cx="9357226" cy="58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1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9445" y="232905"/>
            <a:ext cx="7673109" cy="882409"/>
          </a:xfrm>
        </p:spPr>
        <p:txBody>
          <a:bodyPr/>
          <a:lstStyle/>
          <a:p>
            <a:r>
              <a:rPr lang="en-US" dirty="0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26918" y="1126099"/>
            <a:ext cx="6858000" cy="541886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1 / (dist to dot)</a:t>
            </a:r>
            <a:r>
              <a:rPr lang="en-US" sz="1800" baseline="30000" dirty="0">
                <a:solidFill>
                  <a:schemeClr val="tx1"/>
                </a:solidFill>
              </a:rPr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Is Pacman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Is it the exact configuration on this slide?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…… etc.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Can also describe a q-state (s, a) with features (e.g. action moves closer to food)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5FBEE-5BDC-4F0F-8E76-5B57A3FA5D40}"/>
              </a:ext>
            </a:extLst>
          </p:cNvPr>
          <p:cNvGrpSpPr/>
          <p:nvPr/>
        </p:nvGrpSpPr>
        <p:grpSpPr>
          <a:xfrm>
            <a:off x="7913254" y="1885949"/>
            <a:ext cx="4038600" cy="3954463"/>
            <a:chOff x="7913254" y="1885949"/>
            <a:chExt cx="4038600" cy="3954463"/>
          </a:xfrm>
        </p:grpSpPr>
        <p:grpSp>
          <p:nvGrpSpPr>
            <p:cNvPr id="17" name="Group 16"/>
            <p:cNvGrpSpPr/>
            <p:nvPr/>
          </p:nvGrpSpPr>
          <p:grpSpPr>
            <a:xfrm>
              <a:off x="7913254" y="1885949"/>
              <a:ext cx="4038600" cy="3954463"/>
              <a:chOff x="5943600" y="1524000"/>
              <a:chExt cx="2514600" cy="2462213"/>
            </a:xfrm>
          </p:grpSpPr>
          <p:grpSp>
            <p:nvGrpSpPr>
              <p:cNvPr id="15364" name="Group 4"/>
              <p:cNvGrpSpPr>
                <a:grpSpLocks/>
              </p:cNvGrpSpPr>
              <p:nvPr/>
            </p:nvGrpSpPr>
            <p:grpSpPr bwMode="auto">
              <a:xfrm>
                <a:off x="5943600" y="1524000"/>
                <a:ext cx="2514600" cy="2462213"/>
                <a:chOff x="3744" y="960"/>
                <a:chExt cx="1584" cy="1551"/>
              </a:xfrm>
            </p:grpSpPr>
            <p:grpSp>
              <p:nvGrpSpPr>
                <p:cNvPr id="15367" name="Group 5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5371" name="Group 6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5375" name="Picture 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5376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5372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3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4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53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365" name="Rectangle 15"/>
              <p:cNvSpPr>
                <a:spLocks noChangeArrowheads="1"/>
              </p:cNvSpPr>
              <p:nvPr/>
            </p:nvSpPr>
            <p:spPr bwMode="auto">
              <a:xfrm>
                <a:off x="6096000" y="3352800"/>
                <a:ext cx="228600" cy="1524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82F0B4-9BD2-446A-9C90-D2FCF8BD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1836" y="4444677"/>
              <a:ext cx="1359526" cy="3044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B2B574-65A6-4FF3-84BB-C4EC607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8510" y="4452580"/>
              <a:ext cx="332036" cy="993734"/>
            </a:xfrm>
            <a:prstGeom prst="rect">
              <a:avLst/>
            </a:prstGeom>
          </p:spPr>
        </p:pic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2FBB48F6-23C4-4379-9C87-941B1A725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2885" y="4823111"/>
              <a:ext cx="500910" cy="24476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4E7A8E14-3D33-41FD-B6B5-9081C7EF9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3117" y="5069121"/>
              <a:ext cx="301146" cy="3671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26A7BE9-2878-4B41-B51C-7D6636CBD8E4}"/>
              </a:ext>
            </a:extLst>
          </p:cNvPr>
          <p:cNvSpPr txBox="1"/>
          <p:nvPr/>
        </p:nvSpPr>
        <p:spPr>
          <a:xfrm>
            <a:off x="8564563" y="6572422"/>
            <a:ext cx="3627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3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473708" y="1222248"/>
                <a:ext cx="9244584" cy="48768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800" dirty="0">
                    <a:solidFill>
                      <a:schemeClr val="tx1"/>
                    </a:solidFill>
                  </a:rPr>
                  <a:t>Using a feature representation, we can write a q function (or value function) for any state using a few weights: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Q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Advantage:</a:t>
                </a:r>
                <a:r>
                  <a:rPr lang="en-US" sz="2800" dirty="0">
                    <a:solidFill>
                      <a:schemeClr val="tx1"/>
                    </a:solidFill>
                  </a:rPr>
                  <a:t> our experience is summed up in a few powerful numbers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Disadvantage:</a:t>
                </a:r>
                <a:r>
                  <a:rPr lang="en-US" sz="2800" dirty="0">
                    <a:solidFill>
                      <a:schemeClr val="tx1"/>
                    </a:solidFill>
                  </a:rPr>
                  <a:t> states may share features but actually be very different in value!</a:t>
                </a:r>
              </a:p>
            </p:txBody>
          </p:sp>
        </mc:Choice>
        <mc:Fallback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3708" y="1222248"/>
                <a:ext cx="9244584" cy="4876800"/>
              </a:xfrm>
              <a:blipFill>
                <a:blip r:embed="rId2"/>
                <a:stretch>
                  <a:fillRect l="-858" t="-8625" r="-1517" b="-9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95300" y="173476"/>
            <a:ext cx="6001400" cy="721702"/>
          </a:xfrm>
        </p:spPr>
        <p:txBody>
          <a:bodyPr>
            <a:normAutofit/>
          </a:bodyPr>
          <a:lstStyle/>
          <a:p>
            <a:r>
              <a:rPr lang="en-US" sz="3200" dirty="0"/>
              <a:t>Linear Value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CC6E0-0E67-41F0-AD73-F79E18982CB4}"/>
              </a:ext>
            </a:extLst>
          </p:cNvPr>
          <p:cNvSpPr txBox="1"/>
          <p:nvPr/>
        </p:nvSpPr>
        <p:spPr>
          <a:xfrm>
            <a:off x="8564563" y="6572422"/>
            <a:ext cx="3627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0326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2438400"/>
                <a:ext cx="8298873" cy="345585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2600" b="1" dirty="0">
                    <a:solidFill>
                      <a:schemeClr val="tx1"/>
                    </a:solidFill>
                  </a:rPr>
                  <a:t>Exact Q’s: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transition = (s,a,r,s’)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difference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difference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:endParaRPr lang="en-US" sz="2400" b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26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Approximate Q’s:</a:t>
                </a:r>
                <a:endParaRPr lang="en-US" sz="2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linear functions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difference</m:t>
                        </m:r>
                      </m:e>
                    </m:d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difference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03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438400"/>
                <a:ext cx="8298873" cy="3455854"/>
              </a:xfrm>
              <a:blipFill>
                <a:blip r:embed="rId2"/>
                <a:stretch>
                  <a:fillRect l="-1323" t="-2398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49424" y="304800"/>
            <a:ext cx="7397496" cy="51218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Q-learning with linear Q-functions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85FBC3-4209-492C-9BD1-86C566FB39FB}"/>
              </a:ext>
            </a:extLst>
          </p:cNvPr>
          <p:cNvSpPr txBox="1"/>
          <p:nvPr/>
        </p:nvSpPr>
        <p:spPr>
          <a:xfrm>
            <a:off x="8564563" y="6572422"/>
            <a:ext cx="3627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DC5C46-BB7A-42C1-9E04-E0080F41834F}"/>
              </a:ext>
            </a:extLst>
          </p:cNvPr>
          <p:cNvGrpSpPr/>
          <p:nvPr/>
        </p:nvGrpSpPr>
        <p:grpSpPr>
          <a:xfrm>
            <a:off x="304800" y="987890"/>
            <a:ext cx="7718010" cy="487824"/>
            <a:chOff x="1897671" y="1271135"/>
            <a:chExt cx="8755705" cy="5279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C4E9FA6-B067-4BED-BA30-996C61E33538}"/>
                </a:ext>
              </a:extLst>
            </p:cNvPr>
            <p:cNvSpPr/>
            <p:nvPr/>
          </p:nvSpPr>
          <p:spPr>
            <a:xfrm>
              <a:off x="1897671" y="1314172"/>
              <a:ext cx="8502747" cy="48491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F4C1D56-6A16-43A3-959B-166FC8E1E7F5}"/>
                    </a:ext>
                  </a:extLst>
                </p:cNvPr>
                <p:cNvSpPr/>
                <p:nvPr/>
              </p:nvSpPr>
              <p:spPr>
                <a:xfrm>
                  <a:off x="1897671" y="1271135"/>
                  <a:ext cx="8755705" cy="4996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sz="24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a14:m>
                  <a:r>
                    <a:rPr lang="en-US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sz="2400" b="1" dirty="0"/>
                    <a:t> …+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F4C1D56-6A16-43A3-959B-166FC8E1E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7671" y="1271135"/>
                  <a:ext cx="8755705" cy="499636"/>
                </a:xfrm>
                <a:prstGeom prst="rect">
                  <a:avLst/>
                </a:prstGeom>
                <a:blipFill>
                  <a:blip r:embed="rId4"/>
                  <a:stretch>
                    <a:fillRect l="-553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75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0326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73" y="1188315"/>
                <a:ext cx="8698156" cy="534610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80000"/>
                  </a:lnSpc>
                  <a:buClr>
                    <a:prstClr val="white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difference</m:t>
                          </m:r>
                        </m:e>
                      </m:d>
                      <m:f>
                        <m:f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80000"/>
                  </a:lnSpc>
                  <a:buClr>
                    <a:prstClr val="white"/>
                  </a:buClr>
                  <a:buNone/>
                </a:pPr>
                <a:endParaRPr lang="en-US" sz="2600" dirty="0">
                  <a:solidFill>
                    <a:prstClr val="white"/>
                  </a:solidFill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600" dirty="0">
                    <a:solidFill>
                      <a:schemeClr val="tx1"/>
                    </a:solidFill>
                  </a:rPr>
                  <a:t>Adjust weights of active features.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600" dirty="0">
                    <a:solidFill>
                      <a:schemeClr val="tx1"/>
                    </a:solidFill>
                  </a:rPr>
                  <a:t>If something good happens, increase the features that were on i.e., prefer similar states more that have that state’s features.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600" dirty="0">
                    <a:solidFill>
                      <a:schemeClr val="tx1"/>
                    </a:solidFill>
                  </a:rPr>
                  <a:t>If something unexpectedly bad happens, blame the features that were on i.e., prefer similar states less that have that state’s features</a:t>
                </a:r>
                <a:r>
                  <a:rPr lang="en-US" sz="22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803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73" y="1188315"/>
                <a:ext cx="8698156" cy="5346102"/>
              </a:xfrm>
              <a:blipFill>
                <a:blip r:embed="rId2"/>
                <a:stretch>
                  <a:fillRect l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459157" y="246090"/>
            <a:ext cx="5273685" cy="762000"/>
          </a:xfrm>
        </p:spPr>
        <p:txBody>
          <a:bodyPr>
            <a:normAutofit/>
          </a:bodyPr>
          <a:lstStyle/>
          <a:p>
            <a:r>
              <a:rPr lang="en-US" sz="3200" dirty="0"/>
              <a:t>Intuitive Interpretation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85FBC3-4209-492C-9BD1-86C566FB39FB}"/>
              </a:ext>
            </a:extLst>
          </p:cNvPr>
          <p:cNvSpPr txBox="1"/>
          <p:nvPr/>
        </p:nvSpPr>
        <p:spPr>
          <a:xfrm>
            <a:off x="8564563" y="6572422"/>
            <a:ext cx="3627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</p:spTree>
    <p:extLst>
      <p:ext uri="{BB962C8B-B14F-4D97-AF65-F5344CB8AC3E}">
        <p14:creationId xmlns:p14="http://schemas.microsoft.com/office/powerpoint/2010/main" val="8110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4128" y="311259"/>
            <a:ext cx="9492334" cy="6590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update </a:t>
            </a:r>
            <a:r>
              <a:rPr lang="en-US" dirty="0" err="1"/>
              <a:t>ruleS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Tabular vs. Linear Action-value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8074B6-D2D6-40BA-BE47-65A06C8FE169}"/>
                  </a:ext>
                </a:extLst>
              </p:cNvPr>
              <p:cNvSpPr txBox="1"/>
              <p:nvPr/>
            </p:nvSpPr>
            <p:spPr>
              <a:xfrm>
                <a:off x="2009729" y="2203754"/>
                <a:ext cx="9622634" cy="764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func>
                            <m:func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e>
                                <m:lim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8074B6-D2D6-40BA-BE47-65A06C8F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729" y="2203754"/>
                <a:ext cx="9622634" cy="764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83BB4E5-991B-4B77-83A0-E147E130B7C4}"/>
              </a:ext>
            </a:extLst>
          </p:cNvPr>
          <p:cNvSpPr txBox="1"/>
          <p:nvPr/>
        </p:nvSpPr>
        <p:spPr>
          <a:xfrm>
            <a:off x="7152572" y="1538032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/>
              <a:t>target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7AA666-E612-4D83-9C13-1746C4C98FE3}"/>
              </a:ext>
            </a:extLst>
          </p:cNvPr>
          <p:cNvCxnSpPr>
            <a:cxnSpLocks/>
          </p:cNvCxnSpPr>
          <p:nvPr/>
        </p:nvCxnSpPr>
        <p:spPr>
          <a:xfrm flipH="1">
            <a:off x="6488533" y="1968189"/>
            <a:ext cx="766675" cy="317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1C095D-1A2E-4DA9-A7FC-88BA43569DB7}"/>
              </a:ext>
            </a:extLst>
          </p:cNvPr>
          <p:cNvCxnSpPr>
            <a:cxnSpLocks/>
          </p:cNvCxnSpPr>
          <p:nvPr/>
        </p:nvCxnSpPr>
        <p:spPr>
          <a:xfrm>
            <a:off x="8309568" y="1968189"/>
            <a:ext cx="1175657" cy="317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F04965-0929-47FE-A792-204401FF9504}"/>
              </a:ext>
            </a:extLst>
          </p:cNvPr>
          <p:cNvSpPr txBox="1"/>
          <p:nvPr/>
        </p:nvSpPr>
        <p:spPr>
          <a:xfrm>
            <a:off x="9804414" y="1506556"/>
            <a:ext cx="1435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current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5A9B43-292A-43BE-9620-4ADBCB1AB4F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521973" y="2029776"/>
            <a:ext cx="195657" cy="3503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69CC819-BD34-469A-8354-F7FEBCAA64F3}"/>
              </a:ext>
            </a:extLst>
          </p:cNvPr>
          <p:cNvSpPr/>
          <p:nvPr/>
        </p:nvSpPr>
        <p:spPr>
          <a:xfrm>
            <a:off x="590739" y="1506556"/>
            <a:ext cx="3783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</a:pPr>
            <a:r>
              <a:rPr lang="en-US" sz="2800" b="1" dirty="0">
                <a:solidFill>
                  <a:prstClr val="white"/>
                </a:solidFill>
              </a:rPr>
              <a:t>Tabular Update Rule: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9DE4E-6C4F-40D2-BA47-730BD078C20D}"/>
              </a:ext>
            </a:extLst>
          </p:cNvPr>
          <p:cNvSpPr/>
          <p:nvPr/>
        </p:nvSpPr>
        <p:spPr>
          <a:xfrm>
            <a:off x="590739" y="408719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</a:pPr>
            <a:r>
              <a:rPr lang="en-US" sz="2800" b="1" dirty="0">
                <a:solidFill>
                  <a:prstClr val="white"/>
                </a:solidFill>
              </a:rPr>
              <a:t>Linear Action-Value Update Rule:</a:t>
            </a:r>
            <a:endParaRPr lang="en-US" sz="28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713503-B130-4441-A663-D031FBD15ACA}"/>
                  </a:ext>
                </a:extLst>
              </p:cNvPr>
              <p:cNvSpPr txBox="1"/>
              <p:nvPr/>
            </p:nvSpPr>
            <p:spPr>
              <a:xfrm>
                <a:off x="2009729" y="5347294"/>
                <a:ext cx="9540048" cy="764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̅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func>
                            <m:func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e>
                                <m:lim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8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d>
                        <m:d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713503-B130-4441-A663-D031FBD1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729" y="5347294"/>
                <a:ext cx="9540048" cy="764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3983599-7DE5-4877-9834-6CD8E63A352C}"/>
              </a:ext>
            </a:extLst>
          </p:cNvPr>
          <p:cNvSpPr txBox="1"/>
          <p:nvPr/>
        </p:nvSpPr>
        <p:spPr>
          <a:xfrm>
            <a:off x="4922555" y="4763940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/>
              <a:t>target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07D5E5-33EA-47EF-9DC4-4F7C99586A9F}"/>
              </a:ext>
            </a:extLst>
          </p:cNvPr>
          <p:cNvCxnSpPr>
            <a:cxnSpLocks/>
          </p:cNvCxnSpPr>
          <p:nvPr/>
        </p:nvCxnSpPr>
        <p:spPr>
          <a:xfrm flipH="1">
            <a:off x="4258516" y="5194097"/>
            <a:ext cx="766675" cy="317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7A7AE0-89AA-4991-B2E6-E95848F8F179}"/>
              </a:ext>
            </a:extLst>
          </p:cNvPr>
          <p:cNvCxnSpPr>
            <a:cxnSpLocks/>
          </p:cNvCxnSpPr>
          <p:nvPr/>
        </p:nvCxnSpPr>
        <p:spPr>
          <a:xfrm>
            <a:off x="6079551" y="5194097"/>
            <a:ext cx="1175657" cy="317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C0BDD6-C2D5-41FD-9E72-80380C3846B8}"/>
              </a:ext>
            </a:extLst>
          </p:cNvPr>
          <p:cNvSpPr txBox="1"/>
          <p:nvPr/>
        </p:nvSpPr>
        <p:spPr>
          <a:xfrm>
            <a:off x="7867988" y="4679258"/>
            <a:ext cx="1435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current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0C97E5-021D-41B9-B047-07ECB732D966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585547" y="5202478"/>
            <a:ext cx="195657" cy="3503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4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D2CD4A-B978-47AD-9266-F58F92C3880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6077" y="1072695"/>
            <a:ext cx="9577851" cy="5387542"/>
          </a:xfrm>
          <a:prstGeom prst="rect">
            <a:avLst/>
          </a:prstGeom>
        </p:spPr>
      </p:pic>
      <p:sp>
        <p:nvSpPr>
          <p:cNvPr id="24" name="Rectangle 2">
            <a:extLst>
              <a:ext uri="{FF2B5EF4-FFF2-40B4-BE49-F238E27FC236}">
                <a16:creationId xmlns:a16="http://schemas.microsoft.com/office/drawing/2014/main" id="{B67D13BA-1B70-4637-913E-870DDA1EA5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4806" y="333832"/>
            <a:ext cx="8142383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Approximate Q-Learning algorithm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622FB5-CC1C-4275-8EF0-FCD6436F38CB}"/>
              </a:ext>
            </a:extLst>
          </p:cNvPr>
          <p:cNvSpPr txBox="1"/>
          <p:nvPr/>
        </p:nvSpPr>
        <p:spPr>
          <a:xfrm>
            <a:off x="7113320" y="6507727"/>
            <a:ext cx="4940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Credit:</a:t>
            </a:r>
            <a:r>
              <a:rPr lang="en-US" sz="1000" kern="0" dirty="0"/>
              <a:t> </a:t>
            </a:r>
            <a:r>
              <a:rPr lang="en-US" sz="1000" i="1" kern="0" dirty="0"/>
              <a:t>Reinforcement Learning: an Introduction,</a:t>
            </a: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R. Sutton and A. Barto, 2018.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FE6D1-2437-4E21-B15A-F025B02B00CA}"/>
              </a:ext>
            </a:extLst>
          </p:cNvPr>
          <p:cNvCxnSpPr/>
          <p:nvPr/>
        </p:nvCxnSpPr>
        <p:spPr>
          <a:xfrm flipH="1">
            <a:off x="3703320" y="1527048"/>
            <a:ext cx="557784" cy="5303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D9DD4B-C0B2-413B-B616-B3BCACB5EBE2}"/>
              </a:ext>
            </a:extLst>
          </p:cNvPr>
          <p:cNvCxnSpPr>
            <a:cxnSpLocks/>
          </p:cNvCxnSpPr>
          <p:nvPr/>
        </p:nvCxnSpPr>
        <p:spPr>
          <a:xfrm flipH="1" flipV="1">
            <a:off x="3703320" y="1527048"/>
            <a:ext cx="557784" cy="5303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2A47A-7F79-4139-8836-8FB9BF4B1972}"/>
                  </a:ext>
                </a:extLst>
              </p:cNvPr>
              <p:cNvSpPr txBox="1"/>
              <p:nvPr/>
            </p:nvSpPr>
            <p:spPr>
              <a:xfrm>
                <a:off x="4487484" y="5441125"/>
                <a:ext cx="1744837" cy="452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sz="1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func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′,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2A47A-7F79-4139-8836-8FB9BF4B1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84" y="5441125"/>
                <a:ext cx="1744837" cy="452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0D5E8C-458E-4751-BEFF-D0EE6FB51C4E}"/>
              </a:ext>
            </a:extLst>
          </p:cNvPr>
          <p:cNvCxnSpPr>
            <a:cxnSpLocks/>
          </p:cNvCxnSpPr>
          <p:nvPr/>
        </p:nvCxnSpPr>
        <p:spPr>
          <a:xfrm flipH="1">
            <a:off x="4651660" y="5327904"/>
            <a:ext cx="98104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486650-5C68-42D4-9EF4-482F3CDFC529}"/>
              </a:ext>
            </a:extLst>
          </p:cNvPr>
          <p:cNvSpPr txBox="1"/>
          <p:nvPr/>
        </p:nvSpPr>
        <p:spPr>
          <a:xfrm>
            <a:off x="3056317" y="1107529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647437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ight Arrow 52">
            <a:extLst>
              <a:ext uri="{FF2B5EF4-FFF2-40B4-BE49-F238E27FC236}">
                <a16:creationId xmlns:a16="http://schemas.microsoft.com/office/drawing/2014/main" id="{4A0C8191-09DF-4A90-B25D-28FC1D0FFEFA}"/>
              </a:ext>
            </a:extLst>
          </p:cNvPr>
          <p:cNvSpPr/>
          <p:nvPr/>
        </p:nvSpPr>
        <p:spPr>
          <a:xfrm>
            <a:off x="6324600" y="1882589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2">
            <a:extLst>
              <a:ext uri="{FF2B5EF4-FFF2-40B4-BE49-F238E27FC236}">
                <a16:creationId xmlns:a16="http://schemas.microsoft.com/office/drawing/2014/main" id="{76A68963-A5BE-4A16-8E48-9F3174D234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93695" y="167573"/>
            <a:ext cx="5471410" cy="62439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Q-Pacman</a:t>
            </a:r>
          </a:p>
        </p:txBody>
      </p:sp>
      <p:pic>
        <p:nvPicPr>
          <p:cNvPr id="145" name="Picture 144" descr="TP_tmp.png">
            <a:extLst>
              <a:ext uri="{FF2B5EF4-FFF2-40B4-BE49-F238E27FC236}">
                <a16:creationId xmlns:a16="http://schemas.microsoft.com/office/drawing/2014/main" id="{021F85CE-9367-461B-910B-1586C0E20D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403289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145" descr="TP_tmp.png">
            <a:extLst>
              <a:ext uri="{FF2B5EF4-FFF2-40B4-BE49-F238E27FC236}">
                <a16:creationId xmlns:a16="http://schemas.microsoft.com/office/drawing/2014/main" id="{F9B21820-FFF4-45F6-B706-B1CE3E9FB6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765239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Rounded Rectangle 50">
            <a:extLst>
              <a:ext uri="{FF2B5EF4-FFF2-40B4-BE49-F238E27FC236}">
                <a16:creationId xmlns:a16="http://schemas.microsoft.com/office/drawing/2014/main" id="{87A0BD7F-7B81-466B-B27D-4C37C21C86B4}"/>
              </a:ext>
            </a:extLst>
          </p:cNvPr>
          <p:cNvSpPr/>
          <p:nvPr/>
        </p:nvSpPr>
        <p:spPr>
          <a:xfrm>
            <a:off x="457200" y="1653989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le 51">
            <a:extLst>
              <a:ext uri="{FF2B5EF4-FFF2-40B4-BE49-F238E27FC236}">
                <a16:creationId xmlns:a16="http://schemas.microsoft.com/office/drawing/2014/main" id="{6B3D9E4F-F0D9-4C51-BDFC-1C3CEADA87B4}"/>
              </a:ext>
            </a:extLst>
          </p:cNvPr>
          <p:cNvSpPr/>
          <p:nvPr/>
        </p:nvSpPr>
        <p:spPr>
          <a:xfrm>
            <a:off x="8686800" y="1653989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62">
            <a:extLst>
              <a:ext uri="{FF2B5EF4-FFF2-40B4-BE49-F238E27FC236}">
                <a16:creationId xmlns:a16="http://schemas.microsoft.com/office/drawing/2014/main" id="{79CC618C-05FC-4C82-9568-AD17EE34A822}"/>
              </a:ext>
            </a:extLst>
          </p:cNvPr>
          <p:cNvSpPr/>
          <p:nvPr/>
        </p:nvSpPr>
        <p:spPr>
          <a:xfrm>
            <a:off x="4793117" y="5006789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65">
            <a:extLst>
              <a:ext uri="{FF2B5EF4-FFF2-40B4-BE49-F238E27FC236}">
                <a16:creationId xmlns:a16="http://schemas.microsoft.com/office/drawing/2014/main" id="{ECDE4F4D-74D8-4EA1-8E29-D99B03D5842C}"/>
              </a:ext>
            </a:extLst>
          </p:cNvPr>
          <p:cNvSpPr/>
          <p:nvPr/>
        </p:nvSpPr>
        <p:spPr>
          <a:xfrm>
            <a:off x="1752600" y="4854389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4">
            <a:extLst>
              <a:ext uri="{FF2B5EF4-FFF2-40B4-BE49-F238E27FC236}">
                <a16:creationId xmlns:a16="http://schemas.microsoft.com/office/drawing/2014/main" id="{EEFC4D08-A262-4D29-90BA-41D2C9AF2593}"/>
              </a:ext>
            </a:extLst>
          </p:cNvPr>
          <p:cNvGrpSpPr>
            <a:grpSpLocks/>
          </p:cNvGrpSpPr>
          <p:nvPr/>
        </p:nvGrpSpPr>
        <p:grpSpPr bwMode="auto">
          <a:xfrm>
            <a:off x="855081" y="1806389"/>
            <a:ext cx="1790329" cy="1752600"/>
            <a:chOff x="3984" y="960"/>
            <a:chExt cx="1584" cy="1551"/>
          </a:xfrm>
        </p:grpSpPr>
        <p:grpSp>
          <p:nvGrpSpPr>
            <p:cNvPr id="111" name="Group 15">
              <a:extLst>
                <a:ext uri="{FF2B5EF4-FFF2-40B4-BE49-F238E27FC236}">
                  <a16:creationId xmlns:a16="http://schemas.microsoft.com/office/drawing/2014/main" id="{4485057A-5F2E-431B-8250-65CDB904DA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960"/>
              <a:ext cx="1584" cy="1551"/>
              <a:chOff x="3744" y="960"/>
              <a:chExt cx="1584" cy="1551"/>
            </a:xfrm>
          </p:grpSpPr>
          <p:grpSp>
            <p:nvGrpSpPr>
              <p:cNvPr id="113" name="Group 16">
                <a:extLst>
                  <a:ext uri="{FF2B5EF4-FFF2-40B4-BE49-F238E27FC236}">
                    <a16:creationId xmlns:a16="http://schemas.microsoft.com/office/drawing/2014/main" id="{DE49A588-943F-47C9-80FE-6E10E19A51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17" name="Group 17">
                  <a:extLst>
                    <a:ext uri="{FF2B5EF4-FFF2-40B4-BE49-F238E27FC236}">
                      <a16:creationId xmlns:a16="http://schemas.microsoft.com/office/drawing/2014/main" id="{DAA0E519-40AF-458C-9B61-16609AFB4A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21" name="Picture 18">
                    <a:extLst>
                      <a:ext uri="{FF2B5EF4-FFF2-40B4-BE49-F238E27FC236}">
                        <a16:creationId xmlns:a16="http://schemas.microsoft.com/office/drawing/2014/main" id="{7EB5F4C3-6A98-4638-B4ED-DDCCE2136B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22" name="Picture 19">
                    <a:extLst>
                      <a:ext uri="{FF2B5EF4-FFF2-40B4-BE49-F238E27FC236}">
                        <a16:creationId xmlns:a16="http://schemas.microsoft.com/office/drawing/2014/main" id="{65860E21-0F99-4FCA-8511-EF165195AC7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18" name="Picture 20">
                  <a:extLst>
                    <a:ext uri="{FF2B5EF4-FFF2-40B4-BE49-F238E27FC236}">
                      <a16:creationId xmlns:a16="http://schemas.microsoft.com/office/drawing/2014/main" id="{27793855-BE2B-415A-9D25-9FFBA996A0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9" name="Picture 21">
                  <a:extLst>
                    <a:ext uri="{FF2B5EF4-FFF2-40B4-BE49-F238E27FC236}">
                      <a16:creationId xmlns:a16="http://schemas.microsoft.com/office/drawing/2014/main" id="{FFDE3957-D57D-46F8-96A6-31F39EEF57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0" name="Picture 22">
                  <a:extLst>
                    <a:ext uri="{FF2B5EF4-FFF2-40B4-BE49-F238E27FC236}">
                      <a16:creationId xmlns:a16="http://schemas.microsoft.com/office/drawing/2014/main" id="{60520167-6EFF-4430-9AA4-DB30155A92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14" name="Rectangle 23">
                <a:extLst>
                  <a:ext uri="{FF2B5EF4-FFF2-40B4-BE49-F238E27FC236}">
                    <a16:creationId xmlns:a16="http://schemas.microsoft.com/office/drawing/2014/main" id="{805A829A-9778-4BC0-9C98-86C06EC6B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Rectangle 24">
                <a:extLst>
                  <a:ext uri="{FF2B5EF4-FFF2-40B4-BE49-F238E27FC236}">
                    <a16:creationId xmlns:a16="http://schemas.microsoft.com/office/drawing/2014/main" id="{E5F3B034-617E-4668-839B-46194E29A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Rectangle 25">
                <a:extLst>
                  <a:ext uri="{FF2B5EF4-FFF2-40B4-BE49-F238E27FC236}">
                    <a16:creationId xmlns:a16="http://schemas.microsoft.com/office/drawing/2014/main" id="{AED274EE-6AAE-4328-81A1-F6CD876D4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Rectangle 26">
              <a:extLst>
                <a:ext uri="{FF2B5EF4-FFF2-40B4-BE49-F238E27FC236}">
                  <a16:creationId xmlns:a16="http://schemas.microsoft.com/office/drawing/2014/main" id="{8789AD27-0804-4D66-BF45-44BD53CCC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112"/>
              <a:ext cx="144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4" name="Rectangle 23">
            <a:extLst>
              <a:ext uri="{FF2B5EF4-FFF2-40B4-BE49-F238E27FC236}">
                <a16:creationId xmlns:a16="http://schemas.microsoft.com/office/drawing/2014/main" id="{C5C6001E-16EE-4B04-AF47-175B17817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483" y="3215821"/>
            <a:ext cx="108505" cy="1627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Rectangle 24">
            <a:extLst>
              <a:ext uri="{FF2B5EF4-FFF2-40B4-BE49-F238E27FC236}">
                <a16:creationId xmlns:a16="http://schemas.microsoft.com/office/drawing/2014/main" id="{9C30B110-9067-4F2F-8FCC-93F09B003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998" y="2949389"/>
            <a:ext cx="108505" cy="4339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Rectangle 25">
            <a:extLst>
              <a:ext uri="{FF2B5EF4-FFF2-40B4-BE49-F238E27FC236}">
                <a16:creationId xmlns:a16="http://schemas.microsoft.com/office/drawing/2014/main" id="{024EC592-499F-4E1C-8944-90C53680B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110" y="2941430"/>
            <a:ext cx="636109" cy="1339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Rectangle 26">
            <a:extLst>
              <a:ext uri="{FF2B5EF4-FFF2-40B4-BE49-F238E27FC236}">
                <a16:creationId xmlns:a16="http://schemas.microsoft.com/office/drawing/2014/main" id="{7F9BE87B-C360-46CA-828E-F9466C889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711" y="3107343"/>
            <a:ext cx="167520" cy="10847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0FFC9D-ACEA-4ADA-997F-9AF5F418CE19}"/>
              </a:ext>
            </a:extLst>
          </p:cNvPr>
          <p:cNvGrpSpPr/>
          <p:nvPr/>
        </p:nvGrpSpPr>
        <p:grpSpPr>
          <a:xfrm>
            <a:off x="9421231" y="1806389"/>
            <a:ext cx="1790329" cy="1752600"/>
            <a:chOff x="9421231" y="1981200"/>
            <a:chExt cx="1790329" cy="1752600"/>
          </a:xfrm>
        </p:grpSpPr>
        <p:grpSp>
          <p:nvGrpSpPr>
            <p:cNvPr id="134" name="Group 4">
              <a:extLst>
                <a:ext uri="{FF2B5EF4-FFF2-40B4-BE49-F238E27FC236}">
                  <a16:creationId xmlns:a16="http://schemas.microsoft.com/office/drawing/2014/main" id="{BFBF384E-CC18-41C5-B7EC-9E70824844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1231" y="1981200"/>
              <a:ext cx="1790329" cy="1752600"/>
              <a:chOff x="3984" y="2640"/>
              <a:chExt cx="1584" cy="1551"/>
            </a:xfrm>
          </p:grpSpPr>
          <p:grpSp>
            <p:nvGrpSpPr>
              <p:cNvPr id="136" name="Group 5">
                <a:extLst>
                  <a:ext uri="{FF2B5EF4-FFF2-40B4-BE49-F238E27FC236}">
                    <a16:creationId xmlns:a16="http://schemas.microsoft.com/office/drawing/2014/main" id="{6C118716-505E-4B32-B666-8F29B4DEC1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43" name="Picture 6">
                  <a:extLst>
                    <a:ext uri="{FF2B5EF4-FFF2-40B4-BE49-F238E27FC236}">
                      <a16:creationId xmlns:a16="http://schemas.microsoft.com/office/drawing/2014/main" id="{E98DFB3B-827A-4352-A3E1-FA26EEE1BE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44" name="Picture 7">
                  <a:extLst>
                    <a:ext uri="{FF2B5EF4-FFF2-40B4-BE49-F238E27FC236}">
                      <a16:creationId xmlns:a16="http://schemas.microsoft.com/office/drawing/2014/main" id="{032DC90B-B866-4AF7-B621-4454459E01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37" name="Picture 8">
                <a:extLst>
                  <a:ext uri="{FF2B5EF4-FFF2-40B4-BE49-F238E27FC236}">
                    <a16:creationId xmlns:a16="http://schemas.microsoft.com/office/drawing/2014/main" id="{138675F6-4CB0-452A-BD76-8B7D492F92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8" name="Picture 9">
                <a:extLst>
                  <a:ext uri="{FF2B5EF4-FFF2-40B4-BE49-F238E27FC236}">
                    <a16:creationId xmlns:a16="http://schemas.microsoft.com/office/drawing/2014/main" id="{A255B6C5-ED38-4CA1-8E21-B35B8F6454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9" name="Rectangle 10">
                <a:extLst>
                  <a:ext uri="{FF2B5EF4-FFF2-40B4-BE49-F238E27FC236}">
                    <a16:creationId xmlns:a16="http://schemas.microsoft.com/office/drawing/2014/main" id="{99F065C4-46EF-4493-B3F4-67508C1A2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Rectangle 11">
                <a:extLst>
                  <a:ext uri="{FF2B5EF4-FFF2-40B4-BE49-F238E27FC236}">
                    <a16:creationId xmlns:a16="http://schemas.microsoft.com/office/drawing/2014/main" id="{BEE07476-8343-4376-B604-597F21A26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Rectangle 12">
                <a:extLst>
                  <a:ext uri="{FF2B5EF4-FFF2-40B4-BE49-F238E27FC236}">
                    <a16:creationId xmlns:a16="http://schemas.microsoft.com/office/drawing/2014/main" id="{814AAB3C-FC1F-4007-BAE3-A4BB68AED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Rectangle 13">
                <a:extLst>
                  <a:ext uri="{FF2B5EF4-FFF2-40B4-BE49-F238E27FC236}">
                    <a16:creationId xmlns:a16="http://schemas.microsoft.com/office/drawing/2014/main" id="{EDC07EDC-6460-4CB7-91E3-544DB83AD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8" name="Rectangle 10">
              <a:extLst>
                <a:ext uri="{FF2B5EF4-FFF2-40B4-BE49-F238E27FC236}">
                  <a16:creationId xmlns:a16="http://schemas.microsoft.com/office/drawing/2014/main" id="{44222BFE-A97A-4B03-AD7C-9762AD182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3988" y="3444871"/>
              <a:ext cx="108505" cy="167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1">
              <a:extLst>
                <a:ext uri="{FF2B5EF4-FFF2-40B4-BE49-F238E27FC236}">
                  <a16:creationId xmlns:a16="http://schemas.microsoft.com/office/drawing/2014/main" id="{21E0CCE5-E2C8-46D9-8F28-1CBC76F14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0391" y="3411216"/>
              <a:ext cx="142294" cy="201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2">
              <a:extLst>
                <a:ext uri="{FF2B5EF4-FFF2-40B4-BE49-F238E27FC236}">
                  <a16:creationId xmlns:a16="http://schemas.microsoft.com/office/drawing/2014/main" id="{D430ACCA-2780-47D8-8345-509EC4763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2260" y="3124200"/>
              <a:ext cx="108505" cy="4339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3">
              <a:extLst>
                <a:ext uri="{FF2B5EF4-FFF2-40B4-BE49-F238E27FC236}">
                  <a16:creationId xmlns:a16="http://schemas.microsoft.com/office/drawing/2014/main" id="{356B5646-F3FA-4A2D-B490-4AF1E4039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2260" y="3119437"/>
              <a:ext cx="596776" cy="1084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3412E526-71BF-455A-A1CA-E47D7FD08561}"/>
              </a:ext>
            </a:extLst>
          </p:cNvPr>
          <p:cNvSpPr txBox="1"/>
          <p:nvPr/>
        </p:nvSpPr>
        <p:spPr>
          <a:xfrm>
            <a:off x="8543417" y="6617013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F8DBA-B863-4558-8519-BF9C0AF7EABE}"/>
                  </a:ext>
                </a:extLst>
              </p:cNvPr>
              <p:cNvSpPr txBox="1"/>
              <p:nvPr/>
            </p:nvSpPr>
            <p:spPr>
              <a:xfrm>
                <a:off x="2851022" y="824208"/>
                <a:ext cx="722370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=4.0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𝐷𝑂𝑇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−1.0</m:t>
                          </m:r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𝐺𝑆𝑇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F8DBA-B863-4558-8519-BF9C0AF7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022" y="824208"/>
                <a:ext cx="7223708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8FCD96-EC40-48B5-ADDA-D31249B70370}"/>
                  </a:ext>
                </a:extLst>
              </p:cNvPr>
              <p:cNvSpPr txBox="1"/>
              <p:nvPr/>
            </p:nvSpPr>
            <p:spPr>
              <a:xfrm>
                <a:off x="3065207" y="5929191"/>
                <a:ext cx="71419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=3.0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𝐷𝑂𝑇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−3.0</m:t>
                          </m:r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𝐺𝑆𝑇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8FCD96-EC40-48B5-ADDA-D31249B70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207" y="5929191"/>
                <a:ext cx="7141955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0DB72A-6382-49CB-8D7C-999211188E3D}"/>
                  </a:ext>
                </a:extLst>
              </p:cNvPr>
              <p:cNvSpPr txBox="1"/>
              <p:nvPr/>
            </p:nvSpPr>
            <p:spPr>
              <a:xfrm>
                <a:off x="2992973" y="2050099"/>
                <a:ext cx="30818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𝐷𝑂𝑇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𝑁𝑂𝑅𝑇𝐻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0DB72A-6382-49CB-8D7C-99921118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973" y="2050099"/>
                <a:ext cx="3081805" cy="369332"/>
              </a:xfrm>
              <a:prstGeom prst="rect">
                <a:avLst/>
              </a:prstGeom>
              <a:blipFill>
                <a:blip r:embed="rId12"/>
                <a:stretch>
                  <a:fillRect l="-791" r="-177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DD88CF9-41C6-40F0-809C-856AAFDE43B1}"/>
                  </a:ext>
                </a:extLst>
              </p:cNvPr>
              <p:cNvSpPr txBox="1"/>
              <p:nvPr/>
            </p:nvSpPr>
            <p:spPr>
              <a:xfrm>
                <a:off x="2992434" y="2823727"/>
                <a:ext cx="30353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𝐺𝑆𝑇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𝑁𝑂𝑅𝑇𝐻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=1.0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DD88CF9-41C6-40F0-809C-856AAFDE4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34" y="2823727"/>
                <a:ext cx="3035318" cy="369332"/>
              </a:xfrm>
              <a:prstGeom prst="rect">
                <a:avLst/>
              </a:prstGeom>
              <a:blipFill>
                <a:blip r:embed="rId13"/>
                <a:stretch>
                  <a:fillRect l="-803" r="-1606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A96FF60-F6CA-43A8-BAEE-DA0C17708886}"/>
                  </a:ext>
                </a:extLst>
              </p:cNvPr>
              <p:cNvSpPr txBox="1"/>
              <p:nvPr/>
            </p:nvSpPr>
            <p:spPr>
              <a:xfrm>
                <a:off x="2184264" y="3769281"/>
                <a:ext cx="2666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𝑁𝑂𝑅𝑇𝐻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A96FF60-F6CA-43A8-BAEE-DA0C1770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264" y="3769281"/>
                <a:ext cx="2666114" cy="369332"/>
              </a:xfrm>
              <a:prstGeom prst="rect">
                <a:avLst/>
              </a:prstGeom>
              <a:blipFill>
                <a:blip r:embed="rId14"/>
                <a:stretch>
                  <a:fillRect l="-2968" r="-2055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59FB03-00CE-4749-A745-975636BFE678}"/>
                  </a:ext>
                </a:extLst>
              </p:cNvPr>
              <p:cNvSpPr txBox="1"/>
              <p:nvPr/>
            </p:nvSpPr>
            <p:spPr>
              <a:xfrm>
                <a:off x="2184264" y="4227622"/>
                <a:ext cx="535569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=−500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−1=−501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59FB03-00CE-4749-A745-975636BFE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264" y="4227622"/>
                <a:ext cx="5355697" cy="483209"/>
              </a:xfrm>
              <a:prstGeom prst="rect">
                <a:avLst/>
              </a:prstGeom>
              <a:blipFill>
                <a:blip r:embed="rId15"/>
                <a:stretch>
                  <a:fillRect l="-114" r="-91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312C6C-E6BD-471C-97EE-A13FE2F4D9DA}"/>
                  </a:ext>
                </a:extLst>
              </p:cNvPr>
              <p:cNvSpPr txBox="1"/>
              <p:nvPr/>
            </p:nvSpPr>
            <p:spPr>
              <a:xfrm>
                <a:off x="2044976" y="5061319"/>
                <a:ext cx="2553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difference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=−501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312C6C-E6BD-471C-97EE-A13FE2F4D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976" y="5061319"/>
                <a:ext cx="2553007" cy="369332"/>
              </a:xfrm>
              <a:prstGeom prst="rect">
                <a:avLst/>
              </a:prstGeom>
              <a:blipFill>
                <a:blip r:embed="rId16"/>
                <a:stretch>
                  <a:fillRect l="-2148" r="-2625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E88B70-EFF3-4A41-9A3F-8AF31B9E12A3}"/>
                  </a:ext>
                </a:extLst>
              </p:cNvPr>
              <p:cNvSpPr txBox="1"/>
              <p:nvPr/>
            </p:nvSpPr>
            <p:spPr>
              <a:xfrm>
                <a:off x="6303958" y="4885396"/>
                <a:ext cx="35464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𝐷𝑂𝑇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←4.0+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−501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E88B70-EFF3-4A41-9A3F-8AF31B9E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58" y="4885396"/>
                <a:ext cx="3546484" cy="369332"/>
              </a:xfrm>
              <a:prstGeom prst="rect">
                <a:avLst/>
              </a:prstGeom>
              <a:blipFill>
                <a:blip r:embed="rId17"/>
                <a:stretch>
                  <a:fillRect l="-344" r="-1718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A555DA-BB68-4444-AD99-BEC3701CFDB5}"/>
                  </a:ext>
                </a:extLst>
              </p:cNvPr>
              <p:cNvSpPr txBox="1"/>
              <p:nvPr/>
            </p:nvSpPr>
            <p:spPr>
              <a:xfrm>
                <a:off x="6303958" y="5277504"/>
                <a:ext cx="37292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𝐺𝑆𝑇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←−1.0+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−501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1.0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A555DA-BB68-4444-AD99-BEC3701CF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58" y="5277504"/>
                <a:ext cx="3729226" cy="369332"/>
              </a:xfrm>
              <a:prstGeom prst="rect">
                <a:avLst/>
              </a:prstGeom>
              <a:blipFill>
                <a:blip r:embed="rId18"/>
                <a:stretch>
                  <a:fillRect l="-327" r="-1471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BD858F-A3EC-4EF9-A555-4E8A9823AF0B}"/>
                  </a:ext>
                </a:extLst>
              </p:cNvPr>
              <p:cNvSpPr/>
              <p:nvPr/>
            </p:nvSpPr>
            <p:spPr>
              <a:xfrm>
                <a:off x="8811631" y="2334094"/>
                <a:ext cx="542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BD858F-A3EC-4EF9-A555-4E8A9823A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631" y="2334094"/>
                <a:ext cx="54213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80701C3-B436-4787-8353-C16D20219652}"/>
                  </a:ext>
                </a:extLst>
              </p:cNvPr>
              <p:cNvSpPr/>
              <p:nvPr/>
            </p:nvSpPr>
            <p:spPr>
              <a:xfrm>
                <a:off x="438910" y="2351229"/>
                <a:ext cx="4565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80701C3-B436-4787-8353-C16D20219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0" y="2351229"/>
                <a:ext cx="45653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15FFAD-6FEA-4458-BEDF-FEF886A86A3A}"/>
                  </a:ext>
                </a:extLst>
              </p:cNvPr>
              <p:cNvSpPr txBox="1"/>
              <p:nvPr/>
            </p:nvSpPr>
            <p:spPr>
              <a:xfrm>
                <a:off x="9365105" y="3876279"/>
                <a:ext cx="15271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15FFAD-6FEA-4458-BEDF-FEF886A86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105" y="3876279"/>
                <a:ext cx="1527149" cy="369332"/>
              </a:xfrm>
              <a:prstGeom prst="rect">
                <a:avLst/>
              </a:prstGeom>
              <a:blipFill>
                <a:blip r:embed="rId21"/>
                <a:stretch>
                  <a:fillRect l="-5578" r="-398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48" grpId="0" animBg="1"/>
      <p:bldP spid="149" grpId="0" animBg="1"/>
      <p:bldP spid="152" grpId="0" animBg="1"/>
      <p:bldP spid="15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665" y="5994994"/>
            <a:ext cx="9378666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Approximate Q-Learning demo -- pacman</a:t>
            </a:r>
          </a:p>
        </p:txBody>
      </p:sp>
      <p:pic>
        <p:nvPicPr>
          <p:cNvPr id="3" name="Approximate-Qlearning--pacman">
            <a:hlinkClick r:id="" action="ppaction://media"/>
            <a:extLst>
              <a:ext uri="{FF2B5EF4-FFF2-40B4-BE49-F238E27FC236}">
                <a16:creationId xmlns:a16="http://schemas.microsoft.com/office/drawing/2014/main" id="{FAA4AEB5-4176-481C-8646-CFCF82C9D4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9077" y="48842"/>
            <a:ext cx="9513843" cy="5946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0AA34-5F4E-432B-81AB-DBC922785D7D}"/>
              </a:ext>
            </a:extLst>
          </p:cNvPr>
          <p:cNvSpPr txBox="1"/>
          <p:nvPr/>
        </p:nvSpPr>
        <p:spPr>
          <a:xfrm>
            <a:off x="8564563" y="6572422"/>
            <a:ext cx="3627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ai.berkeley.edu</a:t>
            </a:r>
          </a:p>
        </p:txBody>
      </p:sp>
    </p:spTree>
    <p:extLst>
      <p:ext uri="{BB962C8B-B14F-4D97-AF65-F5344CB8AC3E}">
        <p14:creationId xmlns:p14="http://schemas.microsoft.com/office/powerpoint/2010/main" val="22038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338" y="1731712"/>
            <a:ext cx="4025290" cy="2417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3 branches of Machine Learning</a:t>
            </a:r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50" y="685800"/>
            <a:ext cx="5453535" cy="522176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DA5148-7470-47EB-834D-1821F8C326CB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Credit: </a:t>
            </a:r>
            <a:r>
              <a:rPr lang="en-US" sz="1000" dirty="0">
                <a:solidFill>
                  <a:schemeClr val="bg1"/>
                </a:solidFill>
              </a:rPr>
              <a:t>adapted from lecture slides David Silver,  DeepMind, “Introduction to Reinforcement Learning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8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399" y="720968"/>
            <a:ext cx="8605494" cy="2971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Deep q-Learning: Approximate Q-Learning with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196757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6AB44D-9618-4D84-8DDE-9CB203151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8051" y="243197"/>
            <a:ext cx="8515897" cy="6371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89D58-00A7-4F70-B367-C17427B4774D}"/>
              </a:ext>
            </a:extLst>
          </p:cNvPr>
          <p:cNvSpPr txBox="1"/>
          <p:nvPr/>
        </p:nvSpPr>
        <p:spPr>
          <a:xfrm>
            <a:off x="3819333" y="1639047"/>
            <a:ext cx="181635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Tabular Q-Learning</a:t>
            </a:r>
          </a:p>
        </p:txBody>
      </p:sp>
    </p:spTree>
    <p:extLst>
      <p:ext uri="{BB962C8B-B14F-4D97-AF65-F5344CB8AC3E}">
        <p14:creationId xmlns:p14="http://schemas.microsoft.com/office/powerpoint/2010/main" val="1200165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6AB44D-9618-4D84-8DDE-9CB20315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09" y="115864"/>
            <a:ext cx="8854382" cy="662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1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6AB44D-9618-4D84-8DDE-9CB203151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8050" y="237447"/>
            <a:ext cx="8515897" cy="63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59" y="1227220"/>
            <a:ext cx="970623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i="1" dirty="0"/>
              <a:t>Extra slides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45357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399" y="720968"/>
            <a:ext cx="8605494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Editing^</a:t>
            </a:r>
          </a:p>
        </p:txBody>
      </p:sp>
    </p:spTree>
    <p:extLst>
      <p:ext uri="{BB962C8B-B14F-4D97-AF65-F5344CB8AC3E}">
        <p14:creationId xmlns:p14="http://schemas.microsoft.com/office/powerpoint/2010/main" val="4107566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957" y="567811"/>
            <a:ext cx="6337052" cy="6590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update rule: An Alternate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7E391B-E0AD-4646-B4A3-BB286C6C8273}"/>
                  </a:ext>
                </a:extLst>
              </p:cNvPr>
              <p:cNvSpPr txBox="1"/>
              <p:nvPr/>
            </p:nvSpPr>
            <p:spPr>
              <a:xfrm>
                <a:off x="1675943" y="5138394"/>
                <a:ext cx="9103902" cy="764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sSub>
                        <m:sSub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func>
                            <m:func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e>
                                <m:lim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7E391B-E0AD-4646-B4A3-BB286C6C8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943" y="5138394"/>
                <a:ext cx="9103902" cy="764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8074B6-D2D6-40BA-BE47-65A06C8FE169}"/>
                  </a:ext>
                </a:extLst>
              </p:cNvPr>
              <p:cNvSpPr txBox="1"/>
              <p:nvPr/>
            </p:nvSpPr>
            <p:spPr>
              <a:xfrm>
                <a:off x="1416577" y="2285758"/>
                <a:ext cx="9622634" cy="764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func>
                            <m:func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e>
                                <m:lim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8074B6-D2D6-40BA-BE47-65A06C8F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77" y="2285758"/>
                <a:ext cx="9622634" cy="764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46FF7905-7587-4F54-9DDD-5B44A8B00E7D}"/>
              </a:ext>
            </a:extLst>
          </p:cNvPr>
          <p:cNvSpPr/>
          <p:nvPr/>
        </p:nvSpPr>
        <p:spPr>
          <a:xfrm>
            <a:off x="5671727" y="3498980"/>
            <a:ext cx="484632" cy="97840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F5F8F-2FA5-4F5D-A503-8F3DBED05C0B}"/>
              </a:ext>
            </a:extLst>
          </p:cNvPr>
          <p:cNvSpPr txBox="1"/>
          <p:nvPr/>
        </p:nvSpPr>
        <p:spPr>
          <a:xfrm>
            <a:off x="6578082" y="1697223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/>
              <a:t>target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067AF9-F9B9-48C6-B978-D4C26058A176}"/>
              </a:ext>
            </a:extLst>
          </p:cNvPr>
          <p:cNvCxnSpPr>
            <a:cxnSpLocks/>
          </p:cNvCxnSpPr>
          <p:nvPr/>
        </p:nvCxnSpPr>
        <p:spPr>
          <a:xfrm flipH="1">
            <a:off x="5914043" y="2127380"/>
            <a:ext cx="766675" cy="317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A47903-0799-4AEC-875C-1655C6C6EA76}"/>
              </a:ext>
            </a:extLst>
          </p:cNvPr>
          <p:cNvCxnSpPr>
            <a:cxnSpLocks/>
          </p:cNvCxnSpPr>
          <p:nvPr/>
        </p:nvCxnSpPr>
        <p:spPr>
          <a:xfrm>
            <a:off x="7735078" y="2127380"/>
            <a:ext cx="1175657" cy="317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11A757-DBB9-48A6-A493-EF137B9D9B9A}"/>
              </a:ext>
            </a:extLst>
          </p:cNvPr>
          <p:cNvSpPr txBox="1"/>
          <p:nvPr/>
        </p:nvSpPr>
        <p:spPr>
          <a:xfrm>
            <a:off x="4807384" y="4477388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/>
              <a:t>old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214633-3218-4CF1-96FA-7398ACB9A125}"/>
              </a:ext>
            </a:extLst>
          </p:cNvPr>
          <p:cNvCxnSpPr>
            <a:cxnSpLocks/>
          </p:cNvCxnSpPr>
          <p:nvPr/>
        </p:nvCxnSpPr>
        <p:spPr>
          <a:xfrm flipH="1">
            <a:off x="4155168" y="4910881"/>
            <a:ext cx="766675" cy="317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64C97A-3042-426C-A334-CF546D80AC42}"/>
              </a:ext>
            </a:extLst>
          </p:cNvPr>
          <p:cNvCxnSpPr>
            <a:cxnSpLocks/>
          </p:cNvCxnSpPr>
          <p:nvPr/>
        </p:nvCxnSpPr>
        <p:spPr>
          <a:xfrm>
            <a:off x="5545086" y="4910881"/>
            <a:ext cx="855714" cy="317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5F07BD-ECB7-458D-AFAD-9C85D0C461BD}"/>
              </a:ext>
            </a:extLst>
          </p:cNvPr>
          <p:cNvSpPr txBox="1"/>
          <p:nvPr/>
        </p:nvSpPr>
        <p:spPr>
          <a:xfrm>
            <a:off x="8309111" y="42735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/>
              <a:t>new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9FCF77-8104-43B0-B05D-04F75F54D161}"/>
              </a:ext>
            </a:extLst>
          </p:cNvPr>
          <p:cNvCxnSpPr>
            <a:cxnSpLocks/>
          </p:cNvCxnSpPr>
          <p:nvPr/>
        </p:nvCxnSpPr>
        <p:spPr>
          <a:xfrm flipH="1">
            <a:off x="7018974" y="4722996"/>
            <a:ext cx="1369246" cy="5051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2FD207-01D4-4188-B22D-067CC08C7CF0}"/>
              </a:ext>
            </a:extLst>
          </p:cNvPr>
          <p:cNvCxnSpPr>
            <a:cxnSpLocks/>
          </p:cNvCxnSpPr>
          <p:nvPr/>
        </p:nvCxnSpPr>
        <p:spPr>
          <a:xfrm>
            <a:off x="9169125" y="4738998"/>
            <a:ext cx="1100570" cy="422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9CA4D9-97E3-4576-BD9C-BBF25903D299}"/>
              </a:ext>
            </a:extLst>
          </p:cNvPr>
          <p:cNvSpPr txBox="1"/>
          <p:nvPr/>
        </p:nvSpPr>
        <p:spPr>
          <a:xfrm>
            <a:off x="9257414" y="1616202"/>
            <a:ext cx="1435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current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F30678-5ABB-4EB4-8C6F-8B95AE46A81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974973" y="2139422"/>
            <a:ext cx="95302" cy="3051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91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237" y="227162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1. 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1045042" y="1439445"/>
                <a:ext cx="951665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𝑳𝒂𝒃𝒆𝒍𝒆𝒅</m:t>
                    </m:r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𝑫𝒂𝒕𝒂</m:t>
                    </m:r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3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32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sz="32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0" lang="en-US" sz="3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32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0" lang="en-US" sz="32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1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32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b="1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 </a:t>
                </a:r>
                <a:r>
                  <a:rPr kumimoji="0" lang="en-US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with</a:t>
                </a:r>
                <a:r>
                  <a:rPr kumimoji="0" lang="en-US" sz="320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 </a:t>
                </a:r>
                <a:r>
                  <a:rPr kumimoji="0" lang="en-US" sz="3200" b="1" i="1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 </a:t>
                </a:r>
                <a:r>
                  <a:rPr kumimoji="0" lang="en-US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and</a:t>
                </a:r>
                <a:r>
                  <a:rPr kumimoji="0" lang="en-US" sz="320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 </a:t>
                </a:r>
                <a:r>
                  <a:rPr kumimoji="0" lang="en-US" sz="3200" b="1" i="1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label</a:t>
                </a:r>
                <a:r>
                  <a:rPr kumimoji="0" lang="en-US" sz="320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3200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3200" b="1" i="1" dirty="0">
                    <a:solidFill>
                      <a:prstClr val="white"/>
                    </a:solidFill>
                    <a:latin typeface="Century Gothic" panose="020B0502020202020204"/>
                  </a:rPr>
                  <a:t>Train</a:t>
                </a:r>
                <a:r>
                  <a:rPr lang="en-US" sz="3200" dirty="0">
                    <a:solidFill>
                      <a:prstClr val="white"/>
                    </a:solidFill>
                    <a:latin typeface="Century Gothic" panose="020B0502020202020204"/>
                  </a:rPr>
                  <a:t> a </a:t>
                </a:r>
                <a:r>
                  <a:rPr lang="en-US" sz="3200" b="1" i="1" dirty="0">
                    <a:solidFill>
                      <a:prstClr val="white"/>
                    </a:solidFill>
                    <a:latin typeface="Century Gothic" panose="020B0502020202020204"/>
                  </a:rPr>
                  <a:t>model</a:t>
                </a:r>
                <a:r>
                  <a:rPr lang="en-US" sz="3200" dirty="0">
                    <a:solidFill>
                      <a:prstClr val="white"/>
                    </a:solidFill>
                    <a:latin typeface="Century Gothic" panose="020B0502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prstClr val="white"/>
                    </a:solidFill>
                    <a:latin typeface="Century Gothic" panose="020B0502020202020204"/>
                  </a:rPr>
                  <a:t>on the labeled data.</a:t>
                </a:r>
                <a:r>
                  <a:rPr lang="en-US" sz="3200" b="1" dirty="0">
                    <a:solidFill>
                      <a:prstClr val="white"/>
                    </a:solidFill>
                    <a:latin typeface="Century Gothic" panose="020B0502020202020204"/>
                  </a:rPr>
                  <a:t>	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3200" b="1" i="1" dirty="0">
                  <a:solidFill>
                    <a:prstClr val="white"/>
                  </a:solidFill>
                  <a:latin typeface="Century Gothic" panose="020B0502020202020204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3200" b="1" i="1" dirty="0">
                    <a:solidFill>
                      <a:prstClr val="white"/>
                    </a:solidFill>
                    <a:latin typeface="Century Gothic" panose="020B0502020202020204"/>
                  </a:rPr>
                  <a:t>Predict</a:t>
                </a:r>
                <a:r>
                  <a:rPr lang="en-US" sz="3200" b="1" dirty="0">
                    <a:solidFill>
                      <a:prstClr val="white"/>
                    </a:solidFill>
                    <a:latin typeface="Century Gothic" panose="020B0502020202020204"/>
                  </a:rPr>
                  <a:t> </a:t>
                </a:r>
                <a:r>
                  <a:rPr lang="en-US" sz="3200" dirty="0">
                    <a:solidFill>
                      <a:prstClr val="white"/>
                    </a:solidFill>
                    <a:latin typeface="Century Gothic" panose="020B0502020202020204"/>
                  </a:rPr>
                  <a:t>label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 </a:t>
                </a:r>
                <a:r>
                  <a:rPr lang="en-US" sz="3200" dirty="0">
                    <a:solidFill>
                      <a:prstClr val="white"/>
                    </a:solidFill>
                    <a:latin typeface="Century Gothic" panose="020B0502020202020204"/>
                  </a:rPr>
                  <a:t>for unlabeled data.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3200" b="1" i="1" dirty="0">
                  <a:solidFill>
                    <a:prstClr val="white"/>
                  </a:solidFill>
                  <a:latin typeface="Century Gothic" panose="020B0502020202020204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prstClr val="white"/>
                    </a:solidFill>
                    <a:latin typeface="Century Gothic" panose="020B0502020202020204"/>
                  </a:rPr>
                  <a:t>Examples: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 linear regression, decision trees,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</a:rPr>
                  <a:t>SVMs, k-nearest neighbors.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42" y="1439445"/>
                <a:ext cx="9516653" cy="4524315"/>
              </a:xfrm>
              <a:prstGeom prst="rect">
                <a:avLst/>
              </a:prstGeom>
              <a:blipFill>
                <a:blip r:embed="rId2"/>
                <a:stretch>
                  <a:fillRect l="-1472" t="-1752" b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3FCC716-C1A1-4C37-89F8-4999AE09FB4E}"/>
              </a:ext>
            </a:extLst>
          </p:cNvPr>
          <p:cNvSpPr txBox="1"/>
          <p:nvPr/>
        </p:nvSpPr>
        <p:spPr>
          <a:xfrm>
            <a:off x="7113320" y="6507727"/>
            <a:ext cx="4940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Credit: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adapted </a:t>
            </a: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Hundred-Page Machine Learning Book, A. Burkov, 2019.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3748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237" y="227162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2. Unsupervised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985665" y="1367859"/>
                <a:ext cx="10533400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𝑼𝒏𝒍𝒂𝒃𝒆𝒍𝒆𝒅</m:t>
                    </m:r>
                    <m:r>
                      <a:rPr lang="en-US" sz="2800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𝑫𝒂𝒕𝒂</m:t>
                    </m:r>
                    <m:r>
                      <a:rPr lang="en-US" sz="2800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,,…,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1" dirty="0">
                    <a:solidFill>
                      <a:prstClr val="white"/>
                    </a:solidFill>
                  </a:rPr>
                  <a:t> </a:t>
                </a:r>
                <a:r>
                  <a:rPr lang="en-US" sz="2800" dirty="0">
                    <a:solidFill>
                      <a:prstClr val="white"/>
                    </a:solidFill>
                  </a:rPr>
                  <a:t>of </a:t>
                </a:r>
                <a:r>
                  <a:rPr lang="en-US" sz="2800" b="1" i="1" dirty="0">
                    <a:solidFill>
                      <a:prstClr val="white"/>
                    </a:solidFill>
                  </a:rPr>
                  <a:t>feature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prstClr val="white"/>
                    </a:solidFill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prstClr val="white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white"/>
                    </a:solidFill>
                  </a:rPr>
                  <a:t>Create a </a:t>
                </a:r>
                <a:r>
                  <a:rPr lang="en-US" sz="2800" b="1" i="1" dirty="0">
                    <a:solidFill>
                      <a:prstClr val="white"/>
                    </a:solidFill>
                  </a:rPr>
                  <a:t>model</a:t>
                </a:r>
                <a:r>
                  <a:rPr lang="en-US" sz="28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prstClr val="white"/>
                    </a:solidFill>
                  </a:rPr>
                  <a:t>on the unlabeled data.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b="1" i="1" dirty="0">
                  <a:solidFill>
                    <a:prstClr val="white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b="1" i="1" dirty="0">
                    <a:solidFill>
                      <a:prstClr val="white"/>
                    </a:solidFill>
                  </a:rPr>
                  <a:t>Transform</a:t>
                </a:r>
                <a:r>
                  <a:rPr lang="en-US" sz="2800" dirty="0">
                    <a:solidFill>
                      <a:prstClr val="white"/>
                    </a:solidFill>
                  </a:rPr>
                  <a:t> feature vector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b="1" i="1" dirty="0">
                    <a:solidFill>
                      <a:prstClr val="white"/>
                    </a:solidFill>
                  </a:rPr>
                  <a:t> </a:t>
                </a:r>
                <a:r>
                  <a:rPr lang="en-US" sz="2800" dirty="0">
                    <a:solidFill>
                      <a:prstClr val="white"/>
                    </a:solidFill>
                  </a:rPr>
                  <a:t>into:</a:t>
                </a:r>
              </a:p>
              <a:p>
                <a:pPr marL="800100" lvl="1" indent="-342900">
                  <a:buFont typeface="Calibri" panose="020F0502020204030204" pitchFamily="34" charset="0"/>
                  <a:buChar char="-"/>
                </a:pPr>
                <a:r>
                  <a:rPr lang="en-US" sz="2400" b="1" i="1" dirty="0">
                    <a:solidFill>
                      <a:prstClr val="white"/>
                    </a:solidFill>
                  </a:rPr>
                  <a:t>ID</a:t>
                </a:r>
                <a:r>
                  <a:rPr lang="en-US" sz="24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prstClr val="white"/>
                    </a:solidFill>
                  </a:rPr>
                  <a:t> </a:t>
                </a:r>
                <a:r>
                  <a:rPr lang="en-US" sz="2400" b="1" i="1" dirty="0">
                    <a:solidFill>
                      <a:prstClr val="white"/>
                    </a:solidFill>
                  </a:rPr>
                  <a:t>(Clustering)</a:t>
                </a:r>
              </a:p>
              <a:p>
                <a:pPr marL="800100" lvl="1" indent="-342900">
                  <a:buFont typeface="Calibri" panose="020F0502020204030204" pitchFamily="34" charset="0"/>
                  <a:buChar char="-"/>
                </a:pPr>
                <a:r>
                  <a:rPr lang="en-US" sz="2400" b="1" i="1" dirty="0">
                    <a:solidFill>
                      <a:prstClr val="white"/>
                    </a:solidFill>
                  </a:rPr>
                  <a:t>Vector</a:t>
                </a:r>
                <a:r>
                  <a:rPr lang="en-US" sz="24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prstClr val="white"/>
                    </a:solidFill>
                  </a:rPr>
                  <a:t> </a:t>
                </a:r>
                <a:r>
                  <a:rPr lang="en-US" sz="2400" b="1" i="1" dirty="0">
                    <a:solidFill>
                      <a:prstClr val="white"/>
                    </a:solidFill>
                  </a:rPr>
                  <a:t>(Dimensionality Reduction)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prstClr val="white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white"/>
                    </a:solidFill>
                  </a:rPr>
                  <a:t>Clustering examples: K-means, HAC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prstClr val="white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white"/>
                    </a:solidFill>
                  </a:rPr>
                  <a:t>Dimensionality reduction examples: PCA, UMAP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65" y="1367859"/>
                <a:ext cx="10533400" cy="4708981"/>
              </a:xfrm>
              <a:prstGeom prst="rect">
                <a:avLst/>
              </a:prstGeom>
              <a:blipFill>
                <a:blip r:embed="rId2"/>
                <a:stretch>
                  <a:fillRect l="-1042" t="-1294" b="-2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2AF94B6-D81C-414A-8FFA-24896B05C353}"/>
              </a:ext>
            </a:extLst>
          </p:cNvPr>
          <p:cNvSpPr txBox="1"/>
          <p:nvPr/>
        </p:nvSpPr>
        <p:spPr>
          <a:xfrm>
            <a:off x="7113320" y="6507727"/>
            <a:ext cx="4940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Credit: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adapted </a:t>
            </a: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Hundred-Page Machine Learning Book, A. Burkov, 2019.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8230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61" y="927618"/>
            <a:ext cx="5134140" cy="114555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3. Reinforcement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/>
              <p:nvPr/>
            </p:nvSpPr>
            <p:spPr>
              <a:xfrm>
                <a:off x="1008206" y="3089627"/>
                <a:ext cx="10175588" cy="3277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Agent “lives” in an environment and can perceive the </a:t>
                </a:r>
                <a:r>
                  <a:rPr lang="en-US" sz="2300" b="1" i="1" dirty="0"/>
                  <a:t>state</a:t>
                </a:r>
                <a:r>
                  <a:rPr lang="en-US" sz="2300" dirty="0"/>
                  <a:t> of that environment as a </a:t>
                </a:r>
                <a:r>
                  <a:rPr lang="en-US" sz="2300" b="1" i="1" dirty="0"/>
                  <a:t>vector of features</a:t>
                </a:r>
                <a:r>
                  <a:rPr lang="en-US" sz="2300" dirty="0"/>
                  <a:t>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sz="23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Agent learns to act to </a:t>
                </a:r>
                <a:r>
                  <a:rPr lang="en-US" sz="2300" b="1" i="1" dirty="0"/>
                  <a:t>maximize the expected average reward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sz="23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Agent knows the current state </a:t>
                </a:r>
                <a:r>
                  <a:rPr lang="en-US" sz="2300" i="1" dirty="0"/>
                  <a:t>s</a:t>
                </a:r>
                <a:r>
                  <a:rPr lang="en-US" sz="2300" dirty="0"/>
                  <a:t>, takes an action </a:t>
                </a:r>
                <a:r>
                  <a:rPr lang="en-US" sz="2300" b="1" i="1" dirty="0"/>
                  <a:t>a</a:t>
                </a:r>
                <a:r>
                  <a:rPr lang="en-US" sz="2300" i="1" dirty="0"/>
                  <a:t>,</a:t>
                </a:r>
                <a:r>
                  <a:rPr lang="en-US" sz="2300" dirty="0"/>
                  <a:t> receives a reward</a:t>
                </a:r>
                <a:r>
                  <a:rPr lang="en-US" sz="2300" i="1" dirty="0"/>
                  <a:t> </a:t>
                </a:r>
                <a:r>
                  <a:rPr lang="en-US" sz="2300" b="1" i="1" dirty="0"/>
                  <a:t>r</a:t>
                </a:r>
                <a:r>
                  <a:rPr lang="en-US" sz="2300" i="1" dirty="0"/>
                  <a:t> </a:t>
                </a:r>
                <a:r>
                  <a:rPr lang="en-US" sz="2300" dirty="0"/>
                  <a:t>and observes the next state </a:t>
                </a:r>
                <a:r>
                  <a:rPr lang="en-US" sz="2300" b="1" i="1" dirty="0"/>
                  <a:t>s’.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sz="2300" b="1" i="1" dirty="0"/>
              </a:p>
              <a:p>
                <a:r>
                  <a:rPr lang="en-US" sz="2300" b="1" i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3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3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3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3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3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3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endParaRPr lang="en-US" sz="2300" b="1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CC680-90E6-4C10-A1D3-3A5FE013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06" y="3089627"/>
                <a:ext cx="10175588" cy="3277820"/>
              </a:xfrm>
              <a:prstGeom prst="rect">
                <a:avLst/>
              </a:prstGeom>
              <a:blipFill>
                <a:blip r:embed="rId2"/>
                <a:stretch>
                  <a:fillRect l="-719" t="-1487" r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BA1B936-0378-4482-A5C2-0566CCFABC5E}"/>
              </a:ext>
            </a:extLst>
          </p:cNvPr>
          <p:cNvGrpSpPr/>
          <p:nvPr/>
        </p:nvGrpSpPr>
        <p:grpSpPr>
          <a:xfrm>
            <a:off x="5100987" y="490553"/>
            <a:ext cx="6362861" cy="2310202"/>
            <a:chOff x="2147848" y="1447800"/>
            <a:chExt cx="7729352" cy="2819400"/>
          </a:xfrm>
        </p:grpSpPr>
        <p:sp>
          <p:nvSpPr>
            <p:cNvPr id="6" name="U-Turn Arrow 11">
              <a:extLst>
                <a:ext uri="{FF2B5EF4-FFF2-40B4-BE49-F238E27FC236}">
                  <a16:creationId xmlns:a16="http://schemas.microsoft.com/office/drawing/2014/main" id="{CAE5199C-9A42-4A58-97E2-E6BC68A851B0}"/>
                </a:ext>
              </a:extLst>
            </p:cNvPr>
            <p:cNvSpPr/>
            <p:nvPr/>
          </p:nvSpPr>
          <p:spPr>
            <a:xfrm rot="16200000">
              <a:off x="3429000" y="1828801"/>
              <a:ext cx="2209800" cy="1752600"/>
            </a:xfrm>
            <a:prstGeom prst="uturnArrow">
              <a:avLst>
                <a:gd name="adj1" fmla="val 12068"/>
                <a:gd name="adj2" fmla="val 18757"/>
                <a:gd name="adj3" fmla="val 25000"/>
                <a:gd name="adj4" fmla="val 43750"/>
                <a:gd name="adj5" fmla="val 92838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7" name="U-Turn Arrow 10">
              <a:extLst>
                <a:ext uri="{FF2B5EF4-FFF2-40B4-BE49-F238E27FC236}">
                  <a16:creationId xmlns:a16="http://schemas.microsoft.com/office/drawing/2014/main" id="{970F8631-263E-4C37-88CE-BB657CF634E3}"/>
                </a:ext>
              </a:extLst>
            </p:cNvPr>
            <p:cNvSpPr/>
            <p:nvPr/>
          </p:nvSpPr>
          <p:spPr>
            <a:xfrm rot="5400000">
              <a:off x="6248400" y="2057400"/>
              <a:ext cx="2209800" cy="1752600"/>
            </a:xfrm>
            <a:prstGeom prst="uturnArrow">
              <a:avLst>
                <a:gd name="adj1" fmla="val 12068"/>
                <a:gd name="adj2" fmla="val 18757"/>
                <a:gd name="adj3" fmla="val 25000"/>
                <a:gd name="adj4" fmla="val 43750"/>
                <a:gd name="adj5" fmla="val 64298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E30D2F7F-BF65-4164-8EAD-178E65AC308B}"/>
                </a:ext>
              </a:extLst>
            </p:cNvPr>
            <p:cNvSpPr/>
            <p:nvPr/>
          </p:nvSpPr>
          <p:spPr>
            <a:xfrm>
              <a:off x="4953000" y="3124200"/>
              <a:ext cx="2133600" cy="1143000"/>
            </a:xfrm>
            <a:prstGeom prst="roundRect">
              <a:avLst>
                <a:gd name="adj" fmla="val 40599"/>
              </a:avLst>
            </a:prstGeom>
            <a:solidFill>
              <a:srgbClr val="92D05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alibri"/>
                  <a:cs typeface="Calibri"/>
                </a:rPr>
                <a:t>Environment</a:t>
              </a:r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82D0EA9C-4B2F-4B98-89D1-D16E518BF9EF}"/>
                </a:ext>
              </a:extLst>
            </p:cNvPr>
            <p:cNvSpPr/>
            <p:nvPr/>
          </p:nvSpPr>
          <p:spPr>
            <a:xfrm>
              <a:off x="4953000" y="1447800"/>
              <a:ext cx="2133600" cy="1066800"/>
            </a:xfrm>
            <a:prstGeom prst="trapezoid">
              <a:avLst>
                <a:gd name="adj" fmla="val 58183"/>
              </a:avLst>
            </a:prstGeom>
            <a:solidFill>
              <a:srgbClr val="00B0F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600" dirty="0">
                <a:solidFill>
                  <a:schemeClr val="tx1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Calibri"/>
                  <a:cs typeface="Calibri"/>
                </a:rPr>
                <a:t>Agent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60CDD4-E47D-4C76-B94C-165E23781897}"/>
                </a:ext>
              </a:extLst>
            </p:cNvPr>
            <p:cNvSpPr txBox="1"/>
            <p:nvPr/>
          </p:nvSpPr>
          <p:spPr>
            <a:xfrm>
              <a:off x="8277000" y="2635901"/>
              <a:ext cx="1600200" cy="488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Actions: 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649B6E-092A-403B-8578-4569E99CAEAF}"/>
                </a:ext>
              </a:extLst>
            </p:cNvPr>
            <p:cNvSpPr txBox="1"/>
            <p:nvPr/>
          </p:nvSpPr>
          <p:spPr>
            <a:xfrm>
              <a:off x="2147848" y="2293203"/>
              <a:ext cx="1600200" cy="863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State: s’</a:t>
              </a:r>
            </a:p>
            <a:p>
              <a:pPr algn="ctr"/>
              <a:r>
                <a:rPr lang="en-US" sz="2000" dirty="0">
                  <a:latin typeface="Calibri"/>
                  <a:cs typeface="Calibri"/>
                </a:rPr>
                <a:t>Reward: 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D5F281-A9C6-4B17-8FBE-76684BD1E15A}"/>
              </a:ext>
            </a:extLst>
          </p:cNvPr>
          <p:cNvSpPr txBox="1"/>
          <p:nvPr/>
        </p:nvSpPr>
        <p:spPr>
          <a:xfrm>
            <a:off x="7113320" y="6507727"/>
            <a:ext cx="4940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Credit: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adapted </a:t>
            </a: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Hundred-Page Machine Learning Book, A. Burkov, 2019.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5159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650456" y="1479043"/>
                <a:ext cx="4819104" cy="3899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States: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Reward </a:t>
                </a:r>
                <a:r>
                  <a:rPr lang="en-US" sz="2400" b="1" u="sng" dirty="0"/>
                  <a:t>model</a:t>
                </a:r>
                <a:r>
                  <a:rPr lang="en-US" sz="2400" b="1" dirty="0"/>
                  <a:t>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func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Transition </a:t>
                </a:r>
                <a:r>
                  <a:rPr lang="en-US" sz="2400" b="1" u="sng" dirty="0"/>
                  <a:t>model</a:t>
                </a:r>
                <a:r>
                  <a:rPr lang="en-US" sz="2400" b="1" dirty="0"/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Discount factor: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56" y="1479043"/>
                <a:ext cx="4819104" cy="3899914"/>
              </a:xfrm>
              <a:prstGeom prst="rect">
                <a:avLst/>
              </a:prstGeom>
              <a:blipFill>
                <a:blip r:embed="rId2"/>
                <a:stretch>
                  <a:fillRect l="-1772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8264"/>
            <a:ext cx="5159025" cy="30792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4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275131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40180" y="1422585"/>
            <a:ext cx="6477000" cy="484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(usually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72F511-A543-4281-B55E-7C9AC8D7850D}"/>
              </a:ext>
            </a:extLst>
          </p:cNvPr>
          <p:cNvGrpSpPr/>
          <p:nvPr/>
        </p:nvGrpSpPr>
        <p:grpSpPr>
          <a:xfrm>
            <a:off x="7164547" y="2158318"/>
            <a:ext cx="4439265" cy="3197001"/>
            <a:chOff x="7102977" y="1493838"/>
            <a:chExt cx="4439265" cy="3197001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8227636-6FAA-4E41-96D3-26B4C8030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02977" y="1493838"/>
              <a:ext cx="4439265" cy="3197001"/>
            </a:xfrm>
            <a:prstGeom prst="rect">
              <a:avLst/>
            </a:prstGeom>
            <a:noFill/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D5E457-8F0D-4E65-8942-41AF89B37444}"/>
                </a:ext>
              </a:extLst>
            </p:cNvPr>
            <p:cNvGrpSpPr/>
            <p:nvPr/>
          </p:nvGrpSpPr>
          <p:grpSpPr>
            <a:xfrm>
              <a:off x="9067801" y="2895600"/>
              <a:ext cx="1600199" cy="1447800"/>
              <a:chOff x="9067801" y="2895600"/>
              <a:chExt cx="1600199" cy="1447800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0EDF8553-AD40-4D36-AB99-488E7EDAC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210800" y="3896549"/>
                <a:ext cx="457200" cy="244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BF65E955-926D-4B70-84F2-30119FA5CD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067801" y="3886200"/>
                <a:ext cx="509618" cy="2188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59B448D6-2E0D-42DC-BE73-987F0FF33B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677400" y="2895600"/>
                <a:ext cx="433322" cy="781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2" descr="C:\Users\Dan\Dropbox\Office\CS 188\Ketrina Art\MDPs\AgentTopDown.png">
                <a:extLst>
                  <a:ext uri="{FF2B5EF4-FFF2-40B4-BE49-F238E27FC236}">
                    <a16:creationId xmlns:a16="http://schemas.microsoft.com/office/drawing/2014/main" id="{B918DE5B-5FC9-4B68-8307-17FB47440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9471422" y="3581400"/>
                <a:ext cx="815578" cy="76200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C39557B7-152A-49F7-896A-E6766976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201" y="269298"/>
            <a:ext cx="7455598" cy="8349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Example: gridworld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5136</TotalTime>
  <Words>2890</Words>
  <Application>Microsoft Office PowerPoint</Application>
  <PresentationFormat>Widescreen</PresentationFormat>
  <Paragraphs>384</Paragraphs>
  <Slides>46</Slides>
  <Notes>10</Notes>
  <HiddenSlides>1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Arial Narrow</vt:lpstr>
      <vt:lpstr>Calibri</vt:lpstr>
      <vt:lpstr>Cambria Math</vt:lpstr>
      <vt:lpstr>Century Gothic</vt:lpstr>
      <vt:lpstr>Courier New</vt:lpstr>
      <vt:lpstr>Wingdings</vt:lpstr>
      <vt:lpstr>Wingdings 3</vt:lpstr>
      <vt:lpstr>Slice</vt:lpstr>
      <vt:lpstr>Approximate Q-Learning</vt:lpstr>
      <vt:lpstr>References</vt:lpstr>
      <vt:lpstr>Reinforcement Learning</vt:lpstr>
      <vt:lpstr>3 branches of Machine Learning</vt:lpstr>
      <vt:lpstr>1. Supervised Learning</vt:lpstr>
      <vt:lpstr>2. Unsupervised Learning</vt:lpstr>
      <vt:lpstr>3. Reinforcement Learning</vt:lpstr>
      <vt:lpstr>Markov decision processes</vt:lpstr>
      <vt:lpstr>Example: gridworld</vt:lpstr>
      <vt:lpstr>Example: gridworld</vt:lpstr>
      <vt:lpstr>Tabular Q-Learning</vt:lpstr>
      <vt:lpstr>RL is like A game against Nature</vt:lpstr>
      <vt:lpstr>Quantities to optimize</vt:lpstr>
      <vt:lpstr>The Bellman Optimality Equations</vt:lpstr>
      <vt:lpstr>The Bellman Optimality Equations</vt:lpstr>
      <vt:lpstr>Mutual Recursion</vt:lpstr>
      <vt:lpstr>The optimal State-Value Equation V*</vt:lpstr>
      <vt:lpstr>The optimal Value utility Equation Q*</vt:lpstr>
      <vt:lpstr>From equation to Update Rule</vt:lpstr>
      <vt:lpstr>Q-Learning update rule (2)</vt:lpstr>
      <vt:lpstr>choosing an action: exploration vs exploitation</vt:lpstr>
      <vt:lpstr>ϵ-Greedy Method</vt:lpstr>
      <vt:lpstr>Tabular Q-Learning algorithm</vt:lpstr>
      <vt:lpstr>Transition/reward parameter tables</vt:lpstr>
      <vt:lpstr>Q-Learning Example: gridworld</vt:lpstr>
      <vt:lpstr>Approximate Q-Learning</vt:lpstr>
      <vt:lpstr>Approximate Reinforcement Learning</vt:lpstr>
      <vt:lpstr>Example: Pacman</vt:lpstr>
      <vt:lpstr>Tiny pacman demo 1</vt:lpstr>
      <vt:lpstr>Tiny pacman demo 2</vt:lpstr>
      <vt:lpstr>Tiny pacman demo 3</vt:lpstr>
      <vt:lpstr>Feature-Based Representations</vt:lpstr>
      <vt:lpstr>Linear Value Functions</vt:lpstr>
      <vt:lpstr>Q-learning with linear Q-functions</vt:lpstr>
      <vt:lpstr>Intuitive Interpretation</vt:lpstr>
      <vt:lpstr>Q-Learning update ruleS: Tabular vs. Linear Action-value Function</vt:lpstr>
      <vt:lpstr>Approximate Q-Learning algorithm</vt:lpstr>
      <vt:lpstr>Example: Q-Pacman</vt:lpstr>
      <vt:lpstr>Approximate Q-Learning demo -- pacman</vt:lpstr>
      <vt:lpstr>Deep q-Learning: Approximate Q-Learning with Deep Neural Networks</vt:lpstr>
      <vt:lpstr>PowerPoint Presentation</vt:lpstr>
      <vt:lpstr>PowerPoint Presentation</vt:lpstr>
      <vt:lpstr>PowerPoint Presentation</vt:lpstr>
      <vt:lpstr>Extra slides</vt:lpstr>
      <vt:lpstr>Editing^</vt:lpstr>
      <vt:lpstr>Q-Learning update rule: An Alternate 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Approximate Q-Learning</dc:title>
  <dc:creator>Scott O'Hara</dc:creator>
  <cp:lastModifiedBy>Scott O'Hara</cp:lastModifiedBy>
  <cp:revision>250</cp:revision>
  <dcterms:created xsi:type="dcterms:W3CDTF">2018-11-13T18:22:05Z</dcterms:created>
  <dcterms:modified xsi:type="dcterms:W3CDTF">2020-06-11T02:36:00Z</dcterms:modified>
</cp:coreProperties>
</file>